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arlow"/>
      <p:regular r:id="rId15"/>
    </p:embeddedFont>
    <p:embeddedFont>
      <p:font typeface="Barlow"/>
      <p:regular r:id="rId16"/>
    </p:embeddedFont>
    <p:embeddedFont>
      <p:font typeface="Barlow"/>
      <p:regular r:id="rId17"/>
    </p:embeddedFont>
    <p:embeddedFont>
      <p:font typeface="Barlow"/>
      <p:regular r:id="rId18"/>
    </p:embeddedFon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4037" y="1983581"/>
            <a:ext cx="11299269" cy="812125"/>
          </a:xfrm>
          <a:prstGeom prst="rect">
            <a:avLst/>
          </a:prstGeom>
          <a:noFill/>
          <a:ln/>
        </p:spPr>
        <p:txBody>
          <a:bodyPr wrap="none" lIns="0" tIns="0" rIns="0" bIns="0" rtlCol="0" anchor="t"/>
          <a:lstStyle/>
          <a:p>
            <a:pPr algn="l" indent="0" marL="0">
              <a:lnSpc>
                <a:spcPts val="6350"/>
              </a:lnSpc>
              <a:buNone/>
            </a:pPr>
            <a:r>
              <a:rPr lang="en-US" sz="5100" b="1" dirty="0">
                <a:solidFill>
                  <a:srgbClr val="2E3C4E"/>
                </a:solidFill>
                <a:latin typeface="Barlow Bold" pitchFamily="34" charset="0"/>
                <a:ea typeface="Barlow Bold" pitchFamily="34" charset="-122"/>
                <a:cs typeface="Barlow Bold" pitchFamily="34" charset="-120"/>
              </a:rPr>
              <a:t>Healthcare Predictive Analytics Project</a:t>
            </a:r>
            <a:endParaRPr lang="en-US" sz="5100" dirty="0"/>
          </a:p>
        </p:txBody>
      </p:sp>
      <p:sp>
        <p:nvSpPr>
          <p:cNvPr id="5" name="Text 2"/>
          <p:cNvSpPr/>
          <p:nvPr/>
        </p:nvSpPr>
        <p:spPr>
          <a:xfrm>
            <a:off x="864037" y="3165991"/>
            <a:ext cx="12902327" cy="2370296"/>
          </a:xfrm>
          <a:prstGeom prst="rect">
            <a:avLst/>
          </a:prstGeom>
          <a:noFill/>
          <a:ln/>
        </p:spPr>
        <p:txBody>
          <a:bodyPr wrap="square" lIns="0" tIns="0" rIns="0" bIns="0" rtlCol="0" anchor="t"/>
          <a:lstStyle/>
          <a:p>
            <a:pPr algn="l" indent="0" marL="0">
              <a:lnSpc>
                <a:spcPts val="3100"/>
              </a:lnSpc>
              <a:buNone/>
            </a:pPr>
            <a:r>
              <a:rPr lang="en-US" sz="1900" dirty="0">
                <a:solidFill>
                  <a:srgbClr val="384653"/>
                </a:solidFill>
                <a:latin typeface="Montserrat" pitchFamily="34" charset="0"/>
                <a:ea typeface="Montserrat" pitchFamily="34" charset="-122"/>
                <a:cs typeface="Montserrat" pitchFamily="34" charset="-120"/>
              </a:rPr>
              <a:t>The Healthcare Predictive Analytics project focuses on developing a predictive model to improve healthcare outcomes by providing data-driven insights. The model will be designed to help healthcare professionals with tasks such as patient risk prediction, trend identification in health metrics, and making informed decisions based on predictive analytics. The project will utilize machine learning models to forecast healthcare-related outcomes, focusing on improving patient care and resource management.</a:t>
            </a:r>
            <a:endParaRPr lang="en-US" sz="1900" dirty="0"/>
          </a:p>
        </p:txBody>
      </p:sp>
      <p:sp>
        <p:nvSpPr>
          <p:cNvPr id="6" name="Shape 3"/>
          <p:cNvSpPr/>
          <p:nvPr/>
        </p:nvSpPr>
        <p:spPr>
          <a:xfrm>
            <a:off x="864037" y="5832396"/>
            <a:ext cx="394930" cy="394930"/>
          </a:xfrm>
          <a:prstGeom prst="roundRect">
            <a:avLst>
              <a:gd name="adj" fmla="val 23151155"/>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871657" y="5840016"/>
            <a:ext cx="379690" cy="379690"/>
          </a:xfrm>
          <a:prstGeom prst="rect">
            <a:avLst/>
          </a:prstGeom>
        </p:spPr>
      </p:pic>
      <p:sp>
        <p:nvSpPr>
          <p:cNvPr id="8" name="Text 4"/>
          <p:cNvSpPr/>
          <p:nvPr/>
        </p:nvSpPr>
        <p:spPr>
          <a:xfrm>
            <a:off x="1382316" y="5813941"/>
            <a:ext cx="3000018" cy="431959"/>
          </a:xfrm>
          <a:prstGeom prst="rect">
            <a:avLst/>
          </a:prstGeom>
          <a:noFill/>
          <a:ln/>
        </p:spPr>
        <p:txBody>
          <a:bodyPr wrap="none" lIns="0" tIns="0" rIns="0" bIns="0" rtlCol="0" anchor="t"/>
          <a:lstStyle/>
          <a:p>
            <a:pPr algn="l" indent="0" marL="0">
              <a:lnSpc>
                <a:spcPts val="3400"/>
              </a:lnSpc>
              <a:buNone/>
            </a:pPr>
            <a:r>
              <a:rPr lang="en-US" sz="2400" b="1" dirty="0">
                <a:solidFill>
                  <a:srgbClr val="384653"/>
                </a:solidFill>
                <a:latin typeface="Montserrat Bold" pitchFamily="34" charset="0"/>
                <a:ea typeface="Montserrat Bold" pitchFamily="34" charset="-122"/>
                <a:cs typeface="Montserrat Bold" pitchFamily="34" charset="-120"/>
              </a:rPr>
              <a:t>by Hassan El-zainy</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97813" y="470178"/>
            <a:ext cx="4494967" cy="561737"/>
          </a:xfrm>
          <a:prstGeom prst="rect">
            <a:avLst/>
          </a:prstGeom>
          <a:noFill/>
          <a:ln/>
        </p:spPr>
        <p:txBody>
          <a:bodyPr wrap="none" lIns="0" tIns="0" rIns="0" bIns="0" rtlCol="0" anchor="t"/>
          <a:lstStyle/>
          <a:p>
            <a:pPr algn="l" indent="0" marL="0">
              <a:lnSpc>
                <a:spcPts val="4400"/>
              </a:lnSpc>
              <a:buNone/>
            </a:pPr>
            <a:r>
              <a:rPr lang="en-US" sz="3500" b="1" dirty="0">
                <a:solidFill>
                  <a:srgbClr val="2E3C4E"/>
                </a:solidFill>
                <a:latin typeface="Barlow Bold" pitchFamily="34" charset="0"/>
                <a:ea typeface="Barlow Bold" pitchFamily="34" charset="-122"/>
                <a:cs typeface="Barlow Bold" pitchFamily="34" charset="-120"/>
              </a:rPr>
              <a:t>Project Overview</a:t>
            </a:r>
            <a:endParaRPr lang="en-US" sz="3500" dirty="0"/>
          </a:p>
        </p:txBody>
      </p:sp>
      <p:sp>
        <p:nvSpPr>
          <p:cNvPr id="3" name="Text 1"/>
          <p:cNvSpPr/>
          <p:nvPr/>
        </p:nvSpPr>
        <p:spPr>
          <a:xfrm>
            <a:off x="597813" y="1373505"/>
            <a:ext cx="13434774" cy="1093470"/>
          </a:xfrm>
          <a:prstGeom prst="rect">
            <a:avLst/>
          </a:prstGeom>
          <a:noFill/>
          <a:ln/>
        </p:spPr>
        <p:txBody>
          <a:bodyPr wrap="square" lIns="0" tIns="0" rIns="0" bIns="0" rtlCol="0" anchor="t"/>
          <a:lstStyle/>
          <a:p>
            <a:pPr algn="l" indent="0" marL="0">
              <a:lnSpc>
                <a:spcPts val="2150"/>
              </a:lnSpc>
              <a:buNone/>
            </a:pPr>
            <a:r>
              <a:rPr lang="en-US" sz="1300" dirty="0">
                <a:solidFill>
                  <a:srgbClr val="384653"/>
                </a:solidFill>
                <a:latin typeface="Montserrat" pitchFamily="34" charset="0"/>
                <a:ea typeface="Montserrat" pitchFamily="34" charset="-122"/>
                <a:cs typeface="Montserrat" pitchFamily="34" charset="-120"/>
              </a:rPr>
              <a:t>The Healthcare Predictive Analytics project focuses on developing a predictive model to improve healthcare outcomes by providing data-driven insights. The model will be designed to help healthcare professionals with tasks such as patient risk prediction, trend identification in health metrics, and making informed decisions based on predictive analytics. The project will utilize machine learning models to forecast healthcare-related outcomes, focusing on improving patient care and resource management.</a:t>
            </a:r>
            <a:endParaRPr lang="en-US" sz="1300" dirty="0"/>
          </a:p>
        </p:txBody>
      </p:sp>
      <p:sp>
        <p:nvSpPr>
          <p:cNvPr id="4" name="Shape 2"/>
          <p:cNvSpPr/>
          <p:nvPr/>
        </p:nvSpPr>
        <p:spPr>
          <a:xfrm>
            <a:off x="7303770" y="2659023"/>
            <a:ext cx="22860" cy="5100280"/>
          </a:xfrm>
          <a:prstGeom prst="roundRect">
            <a:avLst>
              <a:gd name="adj" fmla="val 1120804"/>
            </a:avLst>
          </a:prstGeom>
          <a:solidFill>
            <a:srgbClr val="BACFDD"/>
          </a:solidFill>
          <a:ln/>
        </p:spPr>
      </p:sp>
      <p:sp>
        <p:nvSpPr>
          <p:cNvPr id="5" name="Shape 3"/>
          <p:cNvSpPr/>
          <p:nvPr/>
        </p:nvSpPr>
        <p:spPr>
          <a:xfrm>
            <a:off x="6633627" y="2839641"/>
            <a:ext cx="512326" cy="22860"/>
          </a:xfrm>
          <a:prstGeom prst="roundRect">
            <a:avLst>
              <a:gd name="adj" fmla="val 1120804"/>
            </a:avLst>
          </a:prstGeom>
          <a:solidFill>
            <a:srgbClr val="BACFDD"/>
          </a:solidFill>
          <a:ln/>
        </p:spPr>
      </p:sp>
      <p:sp>
        <p:nvSpPr>
          <p:cNvPr id="6" name="Shape 4"/>
          <p:cNvSpPr/>
          <p:nvPr/>
        </p:nvSpPr>
        <p:spPr>
          <a:xfrm>
            <a:off x="7123093" y="2659023"/>
            <a:ext cx="384215" cy="384215"/>
          </a:xfrm>
          <a:prstGeom prst="roundRect">
            <a:avLst>
              <a:gd name="adj" fmla="val 66686"/>
            </a:avLst>
          </a:prstGeom>
          <a:solidFill>
            <a:srgbClr val="D4E9F7"/>
          </a:solidFill>
          <a:ln w="7620">
            <a:solidFill>
              <a:srgbClr val="BACFDD"/>
            </a:solidFill>
            <a:prstDash val="solid"/>
          </a:ln>
        </p:spPr>
      </p:sp>
      <p:pic>
        <p:nvPicPr>
          <p:cNvPr id="7" name="Image 0" descr="preencoded.png">    </p:cNvPr>
          <p:cNvPicPr>
            <a:picLocks noChangeAspect="1"/>
          </p:cNvPicPr>
          <p:nvPr/>
        </p:nvPicPr>
        <p:blipFill>
          <a:blip r:embed="rId1"/>
          <a:stretch>
            <a:fillRect/>
          </a:stretch>
        </p:blipFill>
        <p:spPr>
          <a:xfrm>
            <a:off x="7180302" y="2682538"/>
            <a:ext cx="269677" cy="337066"/>
          </a:xfrm>
          <a:prstGeom prst="rect">
            <a:avLst/>
          </a:prstGeom>
        </p:spPr>
      </p:pic>
      <p:sp>
        <p:nvSpPr>
          <p:cNvPr id="8" name="Text 5"/>
          <p:cNvSpPr/>
          <p:nvPr/>
        </p:nvSpPr>
        <p:spPr>
          <a:xfrm>
            <a:off x="1737836" y="2717721"/>
            <a:ext cx="4723328" cy="280988"/>
          </a:xfrm>
          <a:prstGeom prst="rect">
            <a:avLst/>
          </a:prstGeom>
          <a:noFill/>
          <a:ln/>
        </p:spPr>
        <p:txBody>
          <a:bodyPr wrap="none" lIns="0" tIns="0" rIns="0" bIns="0" rtlCol="0" anchor="t"/>
          <a:lstStyle/>
          <a:p>
            <a:pPr algn="r"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Data Collection, Exploration, and Preprocessing</a:t>
            </a:r>
            <a:endParaRPr lang="en-US" sz="1750" dirty="0"/>
          </a:p>
        </p:txBody>
      </p:sp>
      <p:sp>
        <p:nvSpPr>
          <p:cNvPr id="9" name="Text 6"/>
          <p:cNvSpPr/>
          <p:nvPr/>
        </p:nvSpPr>
        <p:spPr>
          <a:xfrm>
            <a:off x="597813" y="3101102"/>
            <a:ext cx="5863352" cy="546735"/>
          </a:xfrm>
          <a:prstGeom prst="rect">
            <a:avLst/>
          </a:prstGeom>
          <a:noFill/>
          <a:ln/>
        </p:spPr>
        <p:txBody>
          <a:bodyPr wrap="square" lIns="0" tIns="0" rIns="0" bIns="0" rtlCol="0" anchor="t"/>
          <a:lstStyle/>
          <a:p>
            <a:pPr algn="r" indent="0" marL="0">
              <a:lnSpc>
                <a:spcPts val="2150"/>
              </a:lnSpc>
              <a:buNone/>
            </a:pPr>
            <a:r>
              <a:rPr lang="en-US" sz="1300" dirty="0">
                <a:solidFill>
                  <a:srgbClr val="384653"/>
                </a:solidFill>
                <a:latin typeface="Montserrat" pitchFamily="34" charset="0"/>
                <a:ea typeface="Montserrat" pitchFamily="34" charset="-122"/>
                <a:cs typeface="Montserrat" pitchFamily="34" charset="-120"/>
              </a:rPr>
              <a:t>Collect relevant healthcare data, explore the dataset for trends, and preprocess it for further modeling.</a:t>
            </a:r>
            <a:endParaRPr lang="en-US" sz="1300" dirty="0"/>
          </a:p>
        </p:txBody>
      </p:sp>
      <p:sp>
        <p:nvSpPr>
          <p:cNvPr id="10" name="Shape 7"/>
          <p:cNvSpPr/>
          <p:nvPr/>
        </p:nvSpPr>
        <p:spPr>
          <a:xfrm>
            <a:off x="7484447" y="3864412"/>
            <a:ext cx="512326" cy="22860"/>
          </a:xfrm>
          <a:prstGeom prst="roundRect">
            <a:avLst>
              <a:gd name="adj" fmla="val 1120804"/>
            </a:avLst>
          </a:prstGeom>
          <a:solidFill>
            <a:srgbClr val="BACFDD"/>
          </a:solidFill>
          <a:ln/>
        </p:spPr>
      </p:sp>
      <p:sp>
        <p:nvSpPr>
          <p:cNvPr id="11" name="Shape 8"/>
          <p:cNvSpPr/>
          <p:nvPr/>
        </p:nvSpPr>
        <p:spPr>
          <a:xfrm>
            <a:off x="7123093" y="3683794"/>
            <a:ext cx="384215" cy="384215"/>
          </a:xfrm>
          <a:prstGeom prst="roundRect">
            <a:avLst>
              <a:gd name="adj" fmla="val 66686"/>
            </a:avLst>
          </a:prstGeom>
          <a:solidFill>
            <a:srgbClr val="D4E9F7"/>
          </a:solidFill>
          <a:ln w="7620">
            <a:solidFill>
              <a:srgbClr val="BACFDD"/>
            </a:solidFill>
            <a:prstDash val="solid"/>
          </a:ln>
        </p:spPr>
      </p:sp>
      <p:pic>
        <p:nvPicPr>
          <p:cNvPr id="12" name="Image 1" descr="preencoded.png">    </p:cNvPr>
          <p:cNvPicPr>
            <a:picLocks noChangeAspect="1"/>
          </p:cNvPicPr>
          <p:nvPr/>
        </p:nvPicPr>
        <p:blipFill>
          <a:blip r:embed="rId2"/>
          <a:stretch>
            <a:fillRect/>
          </a:stretch>
        </p:blipFill>
        <p:spPr>
          <a:xfrm>
            <a:off x="7180302" y="3707309"/>
            <a:ext cx="269677" cy="337066"/>
          </a:xfrm>
          <a:prstGeom prst="rect">
            <a:avLst/>
          </a:prstGeom>
        </p:spPr>
      </p:pic>
      <p:sp>
        <p:nvSpPr>
          <p:cNvPr id="13" name="Text 9"/>
          <p:cNvSpPr/>
          <p:nvPr/>
        </p:nvSpPr>
        <p:spPr>
          <a:xfrm>
            <a:off x="8169235" y="3742492"/>
            <a:ext cx="3069550" cy="280988"/>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Data Analysis and Visualization</a:t>
            </a:r>
            <a:endParaRPr lang="en-US" sz="1750" dirty="0"/>
          </a:p>
        </p:txBody>
      </p:sp>
      <p:sp>
        <p:nvSpPr>
          <p:cNvPr id="14" name="Text 10"/>
          <p:cNvSpPr/>
          <p:nvPr/>
        </p:nvSpPr>
        <p:spPr>
          <a:xfrm>
            <a:off x="8169235" y="4125873"/>
            <a:ext cx="5863352" cy="546735"/>
          </a:xfrm>
          <a:prstGeom prst="rect">
            <a:avLst/>
          </a:prstGeom>
          <a:noFill/>
          <a:ln/>
        </p:spPr>
        <p:txBody>
          <a:bodyPr wrap="square" lIns="0" tIns="0" rIns="0" bIns="0" rtlCol="0" anchor="t"/>
          <a:lstStyle/>
          <a:p>
            <a:pPr algn="l" indent="0" marL="0">
              <a:lnSpc>
                <a:spcPts val="2150"/>
              </a:lnSpc>
              <a:buNone/>
            </a:pPr>
            <a:r>
              <a:rPr lang="en-US" sz="1300" dirty="0">
                <a:solidFill>
                  <a:srgbClr val="384653"/>
                </a:solidFill>
                <a:latin typeface="Montserrat" pitchFamily="34" charset="0"/>
                <a:ea typeface="Montserrat" pitchFamily="34" charset="-122"/>
                <a:cs typeface="Montserrat" pitchFamily="34" charset="-120"/>
              </a:rPr>
              <a:t>Perform in-depth data analysis and generate insights through visualizations to aid in healthcare decision-making.</a:t>
            </a:r>
            <a:endParaRPr lang="en-US" sz="1300" dirty="0"/>
          </a:p>
        </p:txBody>
      </p:sp>
      <p:sp>
        <p:nvSpPr>
          <p:cNvPr id="15" name="Shape 11"/>
          <p:cNvSpPr/>
          <p:nvPr/>
        </p:nvSpPr>
        <p:spPr>
          <a:xfrm>
            <a:off x="6633627" y="4747736"/>
            <a:ext cx="512326" cy="22860"/>
          </a:xfrm>
          <a:prstGeom prst="roundRect">
            <a:avLst>
              <a:gd name="adj" fmla="val 1120804"/>
            </a:avLst>
          </a:prstGeom>
          <a:solidFill>
            <a:srgbClr val="BACFDD"/>
          </a:solidFill>
          <a:ln/>
        </p:spPr>
      </p:sp>
      <p:sp>
        <p:nvSpPr>
          <p:cNvPr id="16" name="Shape 12"/>
          <p:cNvSpPr/>
          <p:nvPr/>
        </p:nvSpPr>
        <p:spPr>
          <a:xfrm>
            <a:off x="7123093" y="4567118"/>
            <a:ext cx="384215" cy="384215"/>
          </a:xfrm>
          <a:prstGeom prst="roundRect">
            <a:avLst>
              <a:gd name="adj" fmla="val 66686"/>
            </a:avLst>
          </a:prstGeom>
          <a:solidFill>
            <a:srgbClr val="D4E9F7"/>
          </a:solidFill>
          <a:ln w="7620">
            <a:solidFill>
              <a:srgbClr val="BACFDD"/>
            </a:solidFill>
            <a:prstDash val="solid"/>
          </a:ln>
        </p:spPr>
      </p:sp>
      <p:pic>
        <p:nvPicPr>
          <p:cNvPr id="17" name="Image 2" descr="preencoded.png">    </p:cNvPr>
          <p:cNvPicPr>
            <a:picLocks noChangeAspect="1"/>
          </p:cNvPicPr>
          <p:nvPr/>
        </p:nvPicPr>
        <p:blipFill>
          <a:blip r:embed="rId3"/>
          <a:stretch>
            <a:fillRect/>
          </a:stretch>
        </p:blipFill>
        <p:spPr>
          <a:xfrm>
            <a:off x="7180302" y="4590633"/>
            <a:ext cx="269677" cy="337066"/>
          </a:xfrm>
          <a:prstGeom prst="rect">
            <a:avLst/>
          </a:prstGeom>
        </p:spPr>
      </p:pic>
      <p:sp>
        <p:nvSpPr>
          <p:cNvPr id="18" name="Text 13"/>
          <p:cNvSpPr/>
          <p:nvPr/>
        </p:nvSpPr>
        <p:spPr>
          <a:xfrm>
            <a:off x="1725454" y="4625816"/>
            <a:ext cx="4735711" cy="280988"/>
          </a:xfrm>
          <a:prstGeom prst="rect">
            <a:avLst/>
          </a:prstGeom>
          <a:noFill/>
          <a:ln/>
        </p:spPr>
        <p:txBody>
          <a:bodyPr wrap="none" lIns="0" tIns="0" rIns="0" bIns="0" rtlCol="0" anchor="t"/>
          <a:lstStyle/>
          <a:p>
            <a:pPr algn="r"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Predictive Model Development and Optimization</a:t>
            </a:r>
            <a:endParaRPr lang="en-US" sz="1750" dirty="0"/>
          </a:p>
        </p:txBody>
      </p:sp>
      <p:sp>
        <p:nvSpPr>
          <p:cNvPr id="19" name="Text 14"/>
          <p:cNvSpPr/>
          <p:nvPr/>
        </p:nvSpPr>
        <p:spPr>
          <a:xfrm>
            <a:off x="597813" y="5009198"/>
            <a:ext cx="5863352" cy="546735"/>
          </a:xfrm>
          <a:prstGeom prst="rect">
            <a:avLst/>
          </a:prstGeom>
          <a:noFill/>
          <a:ln/>
        </p:spPr>
        <p:txBody>
          <a:bodyPr wrap="square" lIns="0" tIns="0" rIns="0" bIns="0" rtlCol="0" anchor="t"/>
          <a:lstStyle/>
          <a:p>
            <a:pPr algn="r" indent="0" marL="0">
              <a:lnSpc>
                <a:spcPts val="2150"/>
              </a:lnSpc>
              <a:buNone/>
            </a:pPr>
            <a:r>
              <a:rPr lang="en-US" sz="1300" dirty="0">
                <a:solidFill>
                  <a:srgbClr val="384653"/>
                </a:solidFill>
                <a:latin typeface="Montserrat" pitchFamily="34" charset="0"/>
                <a:ea typeface="Montserrat" pitchFamily="34" charset="-122"/>
                <a:cs typeface="Montserrat" pitchFamily="34" charset="-120"/>
              </a:rPr>
              <a:t>Develop and optimize machine learning models to predict healthcare outcomes, such as patient risk prediction.</a:t>
            </a:r>
            <a:endParaRPr lang="en-US" sz="1300" dirty="0"/>
          </a:p>
        </p:txBody>
      </p:sp>
      <p:sp>
        <p:nvSpPr>
          <p:cNvPr id="20" name="Shape 15"/>
          <p:cNvSpPr/>
          <p:nvPr/>
        </p:nvSpPr>
        <p:spPr>
          <a:xfrm>
            <a:off x="7484447" y="5631180"/>
            <a:ext cx="512326" cy="22860"/>
          </a:xfrm>
          <a:prstGeom prst="roundRect">
            <a:avLst>
              <a:gd name="adj" fmla="val 1120804"/>
            </a:avLst>
          </a:prstGeom>
          <a:solidFill>
            <a:srgbClr val="BACFDD"/>
          </a:solidFill>
          <a:ln/>
        </p:spPr>
      </p:sp>
      <p:sp>
        <p:nvSpPr>
          <p:cNvPr id="21" name="Shape 16"/>
          <p:cNvSpPr/>
          <p:nvPr/>
        </p:nvSpPr>
        <p:spPr>
          <a:xfrm>
            <a:off x="7123093" y="5450562"/>
            <a:ext cx="384215" cy="384215"/>
          </a:xfrm>
          <a:prstGeom prst="roundRect">
            <a:avLst>
              <a:gd name="adj" fmla="val 66686"/>
            </a:avLst>
          </a:prstGeom>
          <a:solidFill>
            <a:srgbClr val="D4E9F7"/>
          </a:solidFill>
          <a:ln w="7620">
            <a:solidFill>
              <a:srgbClr val="BACFDD"/>
            </a:solidFill>
            <a:prstDash val="solid"/>
          </a:ln>
        </p:spPr>
      </p:sp>
      <p:pic>
        <p:nvPicPr>
          <p:cNvPr id="22" name="Image 3" descr="preencoded.png">    </p:cNvPr>
          <p:cNvPicPr>
            <a:picLocks noChangeAspect="1"/>
          </p:cNvPicPr>
          <p:nvPr/>
        </p:nvPicPr>
        <p:blipFill>
          <a:blip r:embed="rId4"/>
          <a:stretch>
            <a:fillRect/>
          </a:stretch>
        </p:blipFill>
        <p:spPr>
          <a:xfrm>
            <a:off x="7180302" y="5474077"/>
            <a:ext cx="269677" cy="337066"/>
          </a:xfrm>
          <a:prstGeom prst="rect">
            <a:avLst/>
          </a:prstGeom>
        </p:spPr>
      </p:pic>
      <p:sp>
        <p:nvSpPr>
          <p:cNvPr id="23" name="Text 17"/>
          <p:cNvSpPr/>
          <p:nvPr/>
        </p:nvSpPr>
        <p:spPr>
          <a:xfrm>
            <a:off x="8169235" y="5509260"/>
            <a:ext cx="3549134" cy="280988"/>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MLOps, Deployment, and Monitoring</a:t>
            </a:r>
            <a:endParaRPr lang="en-US" sz="1750" dirty="0"/>
          </a:p>
        </p:txBody>
      </p:sp>
      <p:sp>
        <p:nvSpPr>
          <p:cNvPr id="24" name="Text 18"/>
          <p:cNvSpPr/>
          <p:nvPr/>
        </p:nvSpPr>
        <p:spPr>
          <a:xfrm>
            <a:off x="8169235" y="5892641"/>
            <a:ext cx="5863352" cy="546735"/>
          </a:xfrm>
          <a:prstGeom prst="rect">
            <a:avLst/>
          </a:prstGeom>
          <a:noFill/>
          <a:ln/>
        </p:spPr>
        <p:txBody>
          <a:bodyPr wrap="square" lIns="0" tIns="0" rIns="0" bIns="0" rtlCol="0" anchor="t"/>
          <a:lstStyle/>
          <a:p>
            <a:pPr algn="l" indent="0" marL="0">
              <a:lnSpc>
                <a:spcPts val="2150"/>
              </a:lnSpc>
              <a:buNone/>
            </a:pPr>
            <a:r>
              <a:rPr lang="en-US" sz="1300" dirty="0">
                <a:solidFill>
                  <a:srgbClr val="384653"/>
                </a:solidFill>
                <a:latin typeface="Montserrat" pitchFamily="34" charset="0"/>
                <a:ea typeface="Montserrat" pitchFamily="34" charset="-122"/>
                <a:cs typeface="Montserrat" pitchFamily="34" charset="-120"/>
              </a:rPr>
              <a:t>Implement MLOps for tracking model performance and deploy the predictive model for real-world healthcare applications.</a:t>
            </a:r>
            <a:endParaRPr lang="en-US" sz="1300" dirty="0"/>
          </a:p>
        </p:txBody>
      </p:sp>
      <p:sp>
        <p:nvSpPr>
          <p:cNvPr id="25" name="Shape 19"/>
          <p:cNvSpPr/>
          <p:nvPr/>
        </p:nvSpPr>
        <p:spPr>
          <a:xfrm>
            <a:off x="6633627" y="6514624"/>
            <a:ext cx="512326" cy="22860"/>
          </a:xfrm>
          <a:prstGeom prst="roundRect">
            <a:avLst>
              <a:gd name="adj" fmla="val 1120804"/>
            </a:avLst>
          </a:prstGeom>
          <a:solidFill>
            <a:srgbClr val="BACFDD"/>
          </a:solidFill>
          <a:ln/>
        </p:spPr>
      </p:sp>
      <p:sp>
        <p:nvSpPr>
          <p:cNvPr id="26" name="Shape 20"/>
          <p:cNvSpPr/>
          <p:nvPr/>
        </p:nvSpPr>
        <p:spPr>
          <a:xfrm>
            <a:off x="7123093" y="6334006"/>
            <a:ext cx="384215" cy="384215"/>
          </a:xfrm>
          <a:prstGeom prst="roundRect">
            <a:avLst>
              <a:gd name="adj" fmla="val 66686"/>
            </a:avLst>
          </a:prstGeom>
          <a:solidFill>
            <a:srgbClr val="D4E9F7"/>
          </a:solidFill>
          <a:ln w="7620">
            <a:solidFill>
              <a:srgbClr val="BACFDD"/>
            </a:solidFill>
            <a:prstDash val="solid"/>
          </a:ln>
        </p:spPr>
      </p:sp>
      <p:pic>
        <p:nvPicPr>
          <p:cNvPr id="27" name="Image 4" descr="preencoded.png">    </p:cNvPr>
          <p:cNvPicPr>
            <a:picLocks noChangeAspect="1"/>
          </p:cNvPicPr>
          <p:nvPr/>
        </p:nvPicPr>
        <p:blipFill>
          <a:blip r:embed="rId5"/>
          <a:stretch>
            <a:fillRect/>
          </a:stretch>
        </p:blipFill>
        <p:spPr>
          <a:xfrm>
            <a:off x="7180302" y="6357521"/>
            <a:ext cx="269677" cy="337066"/>
          </a:xfrm>
          <a:prstGeom prst="rect">
            <a:avLst/>
          </a:prstGeom>
        </p:spPr>
      </p:pic>
      <p:sp>
        <p:nvSpPr>
          <p:cNvPr id="28" name="Text 21"/>
          <p:cNvSpPr/>
          <p:nvPr/>
        </p:nvSpPr>
        <p:spPr>
          <a:xfrm>
            <a:off x="2658070" y="6392704"/>
            <a:ext cx="3803094" cy="280988"/>
          </a:xfrm>
          <a:prstGeom prst="rect">
            <a:avLst/>
          </a:prstGeom>
          <a:noFill/>
          <a:ln/>
        </p:spPr>
        <p:txBody>
          <a:bodyPr wrap="none" lIns="0" tIns="0" rIns="0" bIns="0" rtlCol="0" anchor="t"/>
          <a:lstStyle/>
          <a:p>
            <a:pPr algn="r"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Final Documentation and Presentation</a:t>
            </a:r>
            <a:endParaRPr lang="en-US" sz="1750" dirty="0"/>
          </a:p>
        </p:txBody>
      </p:sp>
      <p:sp>
        <p:nvSpPr>
          <p:cNvPr id="29" name="Text 22"/>
          <p:cNvSpPr/>
          <p:nvPr/>
        </p:nvSpPr>
        <p:spPr>
          <a:xfrm>
            <a:off x="597813" y="6776085"/>
            <a:ext cx="5863352" cy="546735"/>
          </a:xfrm>
          <a:prstGeom prst="rect">
            <a:avLst/>
          </a:prstGeom>
          <a:noFill/>
          <a:ln/>
        </p:spPr>
        <p:txBody>
          <a:bodyPr wrap="square" lIns="0" tIns="0" rIns="0" bIns="0" rtlCol="0" anchor="t"/>
          <a:lstStyle/>
          <a:p>
            <a:pPr algn="r" indent="0" marL="0">
              <a:lnSpc>
                <a:spcPts val="2150"/>
              </a:lnSpc>
              <a:buNone/>
            </a:pPr>
            <a:r>
              <a:rPr lang="en-US" sz="1300" dirty="0">
                <a:solidFill>
                  <a:srgbClr val="384653"/>
                </a:solidFill>
                <a:latin typeface="Montserrat" pitchFamily="34" charset="0"/>
                <a:ea typeface="Montserrat" pitchFamily="34" charset="-122"/>
                <a:cs typeface="Montserrat" pitchFamily="34" charset="-120"/>
              </a:rPr>
              <a:t>Finalize the documentation and present the results to healthcare stakeholders, demonstrating the model's value.</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7339" y="707350"/>
            <a:ext cx="12259389" cy="580192"/>
          </a:xfrm>
          <a:prstGeom prst="rect">
            <a:avLst/>
          </a:prstGeom>
          <a:noFill/>
          <a:ln/>
        </p:spPr>
        <p:txBody>
          <a:bodyPr wrap="none" lIns="0" tIns="0" rIns="0" bIns="0" rtlCol="0" anchor="t"/>
          <a:lstStyle/>
          <a:p>
            <a:pPr algn="l" indent="0" marL="0">
              <a:lnSpc>
                <a:spcPts val="4550"/>
              </a:lnSpc>
              <a:buNone/>
            </a:pPr>
            <a:r>
              <a:rPr lang="en-US" sz="3650" b="1" dirty="0">
                <a:solidFill>
                  <a:srgbClr val="2E3C4E"/>
                </a:solidFill>
                <a:latin typeface="Barlow Bold" pitchFamily="34" charset="0"/>
                <a:ea typeface="Barlow Bold" pitchFamily="34" charset="-122"/>
                <a:cs typeface="Barlow Bold" pitchFamily="34" charset="-120"/>
              </a:rPr>
              <a:t>Milestone 1: Data Collection, Exploration, and Preprocessing</a:t>
            </a:r>
            <a:endParaRPr lang="en-US" sz="3650" dirty="0"/>
          </a:p>
        </p:txBody>
      </p:sp>
      <p:sp>
        <p:nvSpPr>
          <p:cNvPr id="3" name="Text 1"/>
          <p:cNvSpPr/>
          <p:nvPr/>
        </p:nvSpPr>
        <p:spPr>
          <a:xfrm>
            <a:off x="617339" y="1552099"/>
            <a:ext cx="2321004" cy="290036"/>
          </a:xfrm>
          <a:prstGeom prst="rect">
            <a:avLst/>
          </a:prstGeom>
          <a:noFill/>
          <a:ln/>
        </p:spPr>
        <p:txBody>
          <a:bodyPr wrap="none" lIns="0" tIns="0" rIns="0" bIns="0" rtlCol="0" anchor="t"/>
          <a:lstStyle/>
          <a:p>
            <a:pPr algn="l" indent="0" marL="0">
              <a:lnSpc>
                <a:spcPts val="2250"/>
              </a:lnSpc>
              <a:buNone/>
            </a:pPr>
            <a:r>
              <a:rPr lang="en-US" sz="1800" b="1" dirty="0">
                <a:solidFill>
                  <a:srgbClr val="2E3C4E"/>
                </a:solidFill>
                <a:latin typeface="Barlow Bold" pitchFamily="34" charset="0"/>
                <a:ea typeface="Barlow Bold" pitchFamily="34" charset="-122"/>
                <a:cs typeface="Barlow Bold" pitchFamily="34" charset="-120"/>
              </a:rPr>
              <a:t>Objectives:</a:t>
            </a:r>
            <a:endParaRPr lang="en-US" sz="1800" dirty="0"/>
          </a:p>
        </p:txBody>
      </p:sp>
      <p:sp>
        <p:nvSpPr>
          <p:cNvPr id="4" name="Text 2"/>
          <p:cNvSpPr/>
          <p:nvPr/>
        </p:nvSpPr>
        <p:spPr>
          <a:xfrm>
            <a:off x="617339" y="2106692"/>
            <a:ext cx="13395722" cy="282297"/>
          </a:xfrm>
          <a:prstGeom prst="rect">
            <a:avLst/>
          </a:prstGeom>
          <a:noFill/>
          <a:ln/>
        </p:spPr>
        <p:txBody>
          <a:bodyPr wrap="none" lIns="0" tIns="0" rIns="0" bIns="0" rtlCol="0" anchor="t"/>
          <a:lstStyle/>
          <a:p>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Collect relevant healthcare data, explore the dataset for trends, and preprocess it for further modeling.</a:t>
            </a:r>
            <a:endParaRPr lang="en-US" sz="1350" dirty="0"/>
          </a:p>
        </p:txBody>
      </p:sp>
      <p:sp>
        <p:nvSpPr>
          <p:cNvPr id="5" name="Shape 3"/>
          <p:cNvSpPr/>
          <p:nvPr/>
        </p:nvSpPr>
        <p:spPr>
          <a:xfrm>
            <a:off x="617339" y="2587347"/>
            <a:ext cx="4347686" cy="3145393"/>
          </a:xfrm>
          <a:prstGeom prst="roundRect">
            <a:avLst>
              <a:gd name="adj" fmla="val 8412"/>
            </a:avLst>
          </a:prstGeom>
          <a:solidFill>
            <a:srgbClr val="D4E9F7"/>
          </a:solidFill>
          <a:ln w="7620">
            <a:solidFill>
              <a:srgbClr val="BACFDD"/>
            </a:solidFill>
            <a:prstDash val="solid"/>
          </a:ln>
        </p:spPr>
      </p:sp>
      <p:sp>
        <p:nvSpPr>
          <p:cNvPr id="6" name="Text 4"/>
          <p:cNvSpPr/>
          <p:nvPr/>
        </p:nvSpPr>
        <p:spPr>
          <a:xfrm>
            <a:off x="801291" y="2771299"/>
            <a:ext cx="2321004" cy="290036"/>
          </a:xfrm>
          <a:prstGeom prst="rect">
            <a:avLst/>
          </a:prstGeom>
          <a:noFill/>
          <a:ln/>
        </p:spPr>
        <p:txBody>
          <a:bodyPr wrap="none" lIns="0" tIns="0" rIns="0" bIns="0" rtlCol="0" anchor="t"/>
          <a:lstStyle/>
          <a:p>
            <a:pPr algn="l" indent="0" marL="0">
              <a:lnSpc>
                <a:spcPts val="2250"/>
              </a:lnSpc>
              <a:buNone/>
            </a:pPr>
            <a:r>
              <a:rPr lang="en-US" sz="1800" b="1" dirty="0">
                <a:solidFill>
                  <a:srgbClr val="384653"/>
                </a:solidFill>
                <a:latin typeface="Barlow Bold" pitchFamily="34" charset="0"/>
                <a:ea typeface="Barlow Bold" pitchFamily="34" charset="-122"/>
                <a:cs typeface="Barlow Bold" pitchFamily="34" charset="-120"/>
              </a:rPr>
              <a:t>Data Collection</a:t>
            </a:r>
            <a:endParaRPr lang="en-US" sz="1800" dirty="0"/>
          </a:p>
        </p:txBody>
      </p:sp>
      <p:sp>
        <p:nvSpPr>
          <p:cNvPr id="7" name="Text 5"/>
          <p:cNvSpPr/>
          <p:nvPr/>
        </p:nvSpPr>
        <p:spPr>
          <a:xfrm>
            <a:off x="801291" y="3167063"/>
            <a:ext cx="3979783" cy="1411486"/>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Obtain healthcare datasets (e.g., patient records, clinical data, or health metrics) that contain key features like age, medical history, test results, treatments, and patient outcomes.</a:t>
            </a:r>
            <a:endParaRPr lang="en-US" sz="1350" dirty="0"/>
          </a:p>
        </p:txBody>
      </p:sp>
      <p:sp>
        <p:nvSpPr>
          <p:cNvPr id="8" name="Text 6"/>
          <p:cNvSpPr/>
          <p:nvPr/>
        </p:nvSpPr>
        <p:spPr>
          <a:xfrm>
            <a:off x="801291" y="4640223"/>
            <a:ext cx="3979783" cy="846892"/>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Ensure the dataset contains relevant health information and is structured for predictive modeling.</a:t>
            </a:r>
            <a:endParaRPr lang="en-US" sz="1350" dirty="0"/>
          </a:p>
        </p:txBody>
      </p:sp>
      <p:sp>
        <p:nvSpPr>
          <p:cNvPr id="9" name="Shape 7"/>
          <p:cNvSpPr/>
          <p:nvPr/>
        </p:nvSpPr>
        <p:spPr>
          <a:xfrm>
            <a:off x="5141357" y="2587347"/>
            <a:ext cx="4347686" cy="3145393"/>
          </a:xfrm>
          <a:prstGeom prst="roundRect">
            <a:avLst>
              <a:gd name="adj" fmla="val 8412"/>
            </a:avLst>
          </a:prstGeom>
          <a:solidFill>
            <a:srgbClr val="D4E9F7"/>
          </a:solidFill>
          <a:ln w="7620">
            <a:solidFill>
              <a:srgbClr val="BACFDD"/>
            </a:solidFill>
            <a:prstDash val="solid"/>
          </a:ln>
        </p:spPr>
      </p:sp>
      <p:sp>
        <p:nvSpPr>
          <p:cNvPr id="10" name="Text 8"/>
          <p:cNvSpPr/>
          <p:nvPr/>
        </p:nvSpPr>
        <p:spPr>
          <a:xfrm>
            <a:off x="5325308" y="2771299"/>
            <a:ext cx="2321004" cy="290036"/>
          </a:xfrm>
          <a:prstGeom prst="rect">
            <a:avLst/>
          </a:prstGeom>
          <a:noFill/>
          <a:ln/>
        </p:spPr>
        <p:txBody>
          <a:bodyPr wrap="none" lIns="0" tIns="0" rIns="0" bIns="0" rtlCol="0" anchor="t"/>
          <a:lstStyle/>
          <a:p>
            <a:pPr algn="l" indent="0" marL="0">
              <a:lnSpc>
                <a:spcPts val="2250"/>
              </a:lnSpc>
              <a:buNone/>
            </a:pPr>
            <a:r>
              <a:rPr lang="en-US" sz="1800" b="1" dirty="0">
                <a:solidFill>
                  <a:srgbClr val="384653"/>
                </a:solidFill>
                <a:latin typeface="Barlow Bold" pitchFamily="34" charset="0"/>
                <a:ea typeface="Barlow Bold" pitchFamily="34" charset="-122"/>
                <a:cs typeface="Barlow Bold" pitchFamily="34" charset="-120"/>
              </a:rPr>
              <a:t>Data Exploration</a:t>
            </a:r>
            <a:endParaRPr lang="en-US" sz="1800" dirty="0"/>
          </a:p>
        </p:txBody>
      </p:sp>
      <p:sp>
        <p:nvSpPr>
          <p:cNvPr id="11" name="Text 9"/>
          <p:cNvSpPr/>
          <p:nvPr/>
        </p:nvSpPr>
        <p:spPr>
          <a:xfrm>
            <a:off x="5325308" y="3167063"/>
            <a:ext cx="3979783" cy="846892"/>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Conduct exploratory data analysis (EDA) to understand the structure of the dataset.</a:t>
            </a:r>
            <a:endParaRPr lang="en-US" sz="1350" dirty="0"/>
          </a:p>
        </p:txBody>
      </p:sp>
      <p:sp>
        <p:nvSpPr>
          <p:cNvPr id="12" name="Text 10"/>
          <p:cNvSpPr/>
          <p:nvPr/>
        </p:nvSpPr>
        <p:spPr>
          <a:xfrm>
            <a:off x="5325308" y="4075628"/>
            <a:ext cx="3979783" cy="846892"/>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Identify key features, the distribution of health-related data points, and any potential patterns.</a:t>
            </a:r>
            <a:endParaRPr lang="en-US" sz="1350" dirty="0"/>
          </a:p>
        </p:txBody>
      </p:sp>
      <p:sp>
        <p:nvSpPr>
          <p:cNvPr id="13" name="Text 11"/>
          <p:cNvSpPr/>
          <p:nvPr/>
        </p:nvSpPr>
        <p:spPr>
          <a:xfrm>
            <a:off x="5325308" y="4984194"/>
            <a:ext cx="3979783" cy="564594"/>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Identify missing values, inconsistencies, and outliers.</a:t>
            </a:r>
            <a:endParaRPr lang="en-US" sz="1350" dirty="0"/>
          </a:p>
        </p:txBody>
      </p:sp>
      <p:sp>
        <p:nvSpPr>
          <p:cNvPr id="14" name="Shape 12"/>
          <p:cNvSpPr/>
          <p:nvPr/>
        </p:nvSpPr>
        <p:spPr>
          <a:xfrm>
            <a:off x="9665375" y="2587347"/>
            <a:ext cx="4347686" cy="3145393"/>
          </a:xfrm>
          <a:prstGeom prst="roundRect">
            <a:avLst>
              <a:gd name="adj" fmla="val 8412"/>
            </a:avLst>
          </a:prstGeom>
          <a:solidFill>
            <a:srgbClr val="D4E9F7"/>
          </a:solidFill>
          <a:ln w="7620">
            <a:solidFill>
              <a:srgbClr val="BACFDD"/>
            </a:solidFill>
            <a:prstDash val="solid"/>
          </a:ln>
        </p:spPr>
      </p:sp>
      <p:sp>
        <p:nvSpPr>
          <p:cNvPr id="15" name="Text 13"/>
          <p:cNvSpPr/>
          <p:nvPr/>
        </p:nvSpPr>
        <p:spPr>
          <a:xfrm>
            <a:off x="9849326" y="2771299"/>
            <a:ext cx="2321004" cy="290036"/>
          </a:xfrm>
          <a:prstGeom prst="rect">
            <a:avLst/>
          </a:prstGeom>
          <a:noFill/>
          <a:ln/>
        </p:spPr>
        <p:txBody>
          <a:bodyPr wrap="none" lIns="0" tIns="0" rIns="0" bIns="0" rtlCol="0" anchor="t"/>
          <a:lstStyle/>
          <a:p>
            <a:pPr algn="l" indent="0" marL="0">
              <a:lnSpc>
                <a:spcPts val="2250"/>
              </a:lnSpc>
              <a:buNone/>
            </a:pPr>
            <a:r>
              <a:rPr lang="en-US" sz="1800" b="1" dirty="0">
                <a:solidFill>
                  <a:srgbClr val="384653"/>
                </a:solidFill>
                <a:latin typeface="Barlow Bold" pitchFamily="34" charset="0"/>
                <a:ea typeface="Barlow Bold" pitchFamily="34" charset="-122"/>
                <a:cs typeface="Barlow Bold" pitchFamily="34" charset="-120"/>
              </a:rPr>
              <a:t>Data Preprocessing</a:t>
            </a:r>
            <a:endParaRPr lang="en-US" sz="1800" dirty="0"/>
          </a:p>
        </p:txBody>
      </p:sp>
      <p:sp>
        <p:nvSpPr>
          <p:cNvPr id="16" name="Text 14"/>
          <p:cNvSpPr/>
          <p:nvPr/>
        </p:nvSpPr>
        <p:spPr>
          <a:xfrm>
            <a:off x="9849326" y="3167063"/>
            <a:ext cx="3979783" cy="564594"/>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Handle missing data using techniques such as imputation or removal.</a:t>
            </a:r>
            <a:endParaRPr lang="en-US" sz="1350" dirty="0"/>
          </a:p>
        </p:txBody>
      </p:sp>
      <p:sp>
        <p:nvSpPr>
          <p:cNvPr id="17" name="Text 15"/>
          <p:cNvSpPr/>
          <p:nvPr/>
        </p:nvSpPr>
        <p:spPr>
          <a:xfrm>
            <a:off x="9849326" y="3793331"/>
            <a:ext cx="3979783" cy="564594"/>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Normalize or standardize data for model compatibility.</a:t>
            </a:r>
            <a:endParaRPr lang="en-US" sz="1350" dirty="0"/>
          </a:p>
        </p:txBody>
      </p:sp>
      <p:sp>
        <p:nvSpPr>
          <p:cNvPr id="18" name="Text 16"/>
          <p:cNvSpPr/>
          <p:nvPr/>
        </p:nvSpPr>
        <p:spPr>
          <a:xfrm>
            <a:off x="9849326" y="4419600"/>
            <a:ext cx="3979783" cy="846892"/>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Encode categorical variables if necessary (e.g., encoding medical conditions or diagnoses).</a:t>
            </a:r>
            <a:endParaRPr lang="en-US" sz="1350" dirty="0"/>
          </a:p>
        </p:txBody>
      </p:sp>
      <p:sp>
        <p:nvSpPr>
          <p:cNvPr id="19" name="Text 17"/>
          <p:cNvSpPr/>
          <p:nvPr/>
        </p:nvSpPr>
        <p:spPr>
          <a:xfrm>
            <a:off x="617339" y="5997297"/>
            <a:ext cx="2321004" cy="290036"/>
          </a:xfrm>
          <a:prstGeom prst="rect">
            <a:avLst/>
          </a:prstGeom>
          <a:noFill/>
          <a:ln/>
        </p:spPr>
        <p:txBody>
          <a:bodyPr wrap="none" lIns="0" tIns="0" rIns="0" bIns="0" rtlCol="0" anchor="t"/>
          <a:lstStyle/>
          <a:p>
            <a:pPr algn="l" indent="0" marL="0">
              <a:lnSpc>
                <a:spcPts val="2250"/>
              </a:lnSpc>
              <a:buNone/>
            </a:pPr>
            <a:r>
              <a:rPr lang="en-US" sz="1800" b="1" dirty="0">
                <a:solidFill>
                  <a:srgbClr val="2E3C4E"/>
                </a:solidFill>
                <a:latin typeface="Barlow Bold" pitchFamily="34" charset="0"/>
                <a:ea typeface="Barlow Bold" pitchFamily="34" charset="-122"/>
                <a:cs typeface="Barlow Bold" pitchFamily="34" charset="-120"/>
              </a:rPr>
              <a:t>Deliverables:</a:t>
            </a:r>
            <a:endParaRPr lang="en-US" sz="1800" dirty="0"/>
          </a:p>
        </p:txBody>
      </p:sp>
      <p:sp>
        <p:nvSpPr>
          <p:cNvPr id="20" name="Text 18"/>
          <p:cNvSpPr/>
          <p:nvPr/>
        </p:nvSpPr>
        <p:spPr>
          <a:xfrm>
            <a:off x="617339" y="6551890"/>
            <a:ext cx="13395722" cy="28229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Dataset Exploration Report: A report that summarizes the data's characteristics, distribution of features, and any data quality issues discovered.</a:t>
            </a:r>
            <a:endParaRPr lang="en-US" sz="1350" dirty="0"/>
          </a:p>
        </p:txBody>
      </p:sp>
      <p:sp>
        <p:nvSpPr>
          <p:cNvPr id="21" name="Text 19"/>
          <p:cNvSpPr/>
          <p:nvPr/>
        </p:nvSpPr>
        <p:spPr>
          <a:xfrm>
            <a:off x="617339" y="6895862"/>
            <a:ext cx="13395722" cy="28229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EDA Notebook: A Jupyter notebook with visualizations and summary statistics such as histograms, boxplots, and heatmaps.</a:t>
            </a:r>
            <a:endParaRPr lang="en-US" sz="1350" dirty="0"/>
          </a:p>
        </p:txBody>
      </p:sp>
      <p:sp>
        <p:nvSpPr>
          <p:cNvPr id="22" name="Text 20"/>
          <p:cNvSpPr/>
          <p:nvPr/>
        </p:nvSpPr>
        <p:spPr>
          <a:xfrm>
            <a:off x="617339" y="7239833"/>
            <a:ext cx="13395722" cy="28229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84653"/>
                </a:solidFill>
                <a:latin typeface="Montserrat" pitchFamily="34" charset="0"/>
                <a:ea typeface="Montserrat" pitchFamily="34" charset="-122"/>
                <a:cs typeface="Montserrat" pitchFamily="34" charset="-120"/>
              </a:rPr>
              <a:t>Cleaned Dataset: A processed dataset ready for use in further analysis and modeling.</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48402" y="806172"/>
            <a:ext cx="7941231" cy="515303"/>
          </a:xfrm>
          <a:prstGeom prst="rect">
            <a:avLst/>
          </a:prstGeom>
          <a:noFill/>
          <a:ln/>
        </p:spPr>
        <p:txBody>
          <a:bodyPr wrap="none" lIns="0" tIns="0" rIns="0" bIns="0" rtlCol="0" anchor="t"/>
          <a:lstStyle/>
          <a:p>
            <a:pPr algn="l" indent="0" marL="0">
              <a:lnSpc>
                <a:spcPts val="4050"/>
              </a:lnSpc>
              <a:buNone/>
            </a:pPr>
            <a:r>
              <a:rPr lang="en-US" sz="3200" b="1" dirty="0">
                <a:solidFill>
                  <a:srgbClr val="2E3C4E"/>
                </a:solidFill>
                <a:latin typeface="Barlow Bold" pitchFamily="34" charset="0"/>
                <a:ea typeface="Barlow Bold" pitchFamily="34" charset="-122"/>
                <a:cs typeface="Barlow Bold" pitchFamily="34" charset="-120"/>
              </a:rPr>
              <a:t>Milestone 2: Data Analysis and Visualization</a:t>
            </a:r>
            <a:endParaRPr lang="en-US" sz="3200" dirty="0"/>
          </a:p>
        </p:txBody>
      </p:sp>
      <p:sp>
        <p:nvSpPr>
          <p:cNvPr id="3" name="Text 1"/>
          <p:cNvSpPr/>
          <p:nvPr/>
        </p:nvSpPr>
        <p:spPr>
          <a:xfrm>
            <a:off x="548402" y="1556504"/>
            <a:ext cx="2061686" cy="257770"/>
          </a:xfrm>
          <a:prstGeom prst="rect">
            <a:avLst/>
          </a:prstGeom>
          <a:noFill/>
          <a:ln/>
        </p:spPr>
        <p:txBody>
          <a:bodyPr wrap="none" lIns="0" tIns="0" rIns="0" bIns="0" rtlCol="0" anchor="t"/>
          <a:lstStyle/>
          <a:p>
            <a:pPr algn="l" indent="0" marL="0">
              <a:lnSpc>
                <a:spcPts val="2000"/>
              </a:lnSpc>
              <a:buNone/>
            </a:pPr>
            <a:r>
              <a:rPr lang="en-US" sz="1600" b="1" dirty="0">
                <a:solidFill>
                  <a:srgbClr val="2E3C4E"/>
                </a:solidFill>
                <a:latin typeface="Barlow Bold" pitchFamily="34" charset="0"/>
                <a:ea typeface="Barlow Bold" pitchFamily="34" charset="-122"/>
                <a:cs typeface="Barlow Bold" pitchFamily="34" charset="-120"/>
              </a:rPr>
              <a:t>Objectives:</a:t>
            </a:r>
            <a:endParaRPr lang="en-US" sz="1600" dirty="0"/>
          </a:p>
        </p:txBody>
      </p:sp>
      <p:sp>
        <p:nvSpPr>
          <p:cNvPr id="4" name="Text 2"/>
          <p:cNvSpPr/>
          <p:nvPr/>
        </p:nvSpPr>
        <p:spPr>
          <a:xfrm>
            <a:off x="548402" y="2049304"/>
            <a:ext cx="13533596" cy="250627"/>
          </a:xfrm>
          <a:prstGeom prst="rect">
            <a:avLst/>
          </a:prstGeom>
          <a:noFill/>
          <a:ln/>
        </p:spPr>
        <p:txBody>
          <a:bodyPr wrap="none" lIns="0" tIns="0" rIns="0" bIns="0" rtlCol="0" anchor="t"/>
          <a:lstStyle/>
          <a:p>
            <a:pPr algn="l" indent="0" marL="0">
              <a:lnSpc>
                <a:spcPts val="1950"/>
              </a:lnSpc>
              <a:buNone/>
            </a:pPr>
            <a:r>
              <a:rPr lang="en-US" sz="1200" dirty="0">
                <a:solidFill>
                  <a:srgbClr val="384653"/>
                </a:solidFill>
                <a:latin typeface="Montserrat" pitchFamily="34" charset="0"/>
                <a:ea typeface="Montserrat" pitchFamily="34" charset="-122"/>
                <a:cs typeface="Montserrat" pitchFamily="34" charset="-120"/>
              </a:rPr>
              <a:t>Perform in-depth data analysis and generate insights through visualizations to aid in healthcare decision-making.</a:t>
            </a:r>
            <a:endParaRPr lang="en-US" sz="1200" dirty="0"/>
          </a:p>
        </p:txBody>
      </p:sp>
      <p:pic>
        <p:nvPicPr>
          <p:cNvPr id="5" name="Image 0" descr="preencoded.png">    </p:cNvPr>
          <p:cNvPicPr>
            <a:picLocks noChangeAspect="1"/>
          </p:cNvPicPr>
          <p:nvPr/>
        </p:nvPicPr>
        <p:blipFill>
          <a:blip r:embed="rId1"/>
          <a:stretch>
            <a:fillRect/>
          </a:stretch>
        </p:blipFill>
        <p:spPr>
          <a:xfrm>
            <a:off x="548402" y="2476143"/>
            <a:ext cx="783431" cy="1221105"/>
          </a:xfrm>
          <a:prstGeom prst="rect">
            <a:avLst/>
          </a:prstGeom>
        </p:spPr>
      </p:pic>
      <p:sp>
        <p:nvSpPr>
          <p:cNvPr id="6" name="Text 3"/>
          <p:cNvSpPr/>
          <p:nvPr/>
        </p:nvSpPr>
        <p:spPr>
          <a:xfrm>
            <a:off x="1566862" y="2632829"/>
            <a:ext cx="2061686" cy="257770"/>
          </a:xfrm>
          <a:prstGeom prst="rect">
            <a:avLst/>
          </a:prstGeom>
          <a:noFill/>
          <a:ln/>
        </p:spPr>
        <p:txBody>
          <a:bodyPr wrap="none" lIns="0" tIns="0" rIns="0" bIns="0" rtlCol="0" anchor="t"/>
          <a:lstStyle/>
          <a:p>
            <a:pPr algn="l" indent="0" marL="0">
              <a:lnSpc>
                <a:spcPts val="2000"/>
              </a:lnSpc>
              <a:buNone/>
            </a:pPr>
            <a:r>
              <a:rPr lang="en-US" sz="1600" b="1" dirty="0">
                <a:solidFill>
                  <a:srgbClr val="384653"/>
                </a:solidFill>
                <a:latin typeface="Barlow Bold" pitchFamily="34" charset="0"/>
                <a:ea typeface="Barlow Bold" pitchFamily="34" charset="-122"/>
                <a:cs typeface="Barlow Bold" pitchFamily="34" charset="-120"/>
              </a:rPr>
              <a:t>Data Cleaning</a:t>
            </a:r>
            <a:endParaRPr lang="en-US" sz="1600" dirty="0"/>
          </a:p>
        </p:txBody>
      </p:sp>
      <p:sp>
        <p:nvSpPr>
          <p:cNvPr id="7" name="Text 4"/>
          <p:cNvSpPr/>
          <p:nvPr/>
        </p:nvSpPr>
        <p:spPr>
          <a:xfrm>
            <a:off x="1566862" y="2984540"/>
            <a:ext cx="12515136"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Continue the cleaning process by addressing any remaining missing values, outliers, and inconsistencies.</a:t>
            </a:r>
            <a:endParaRPr lang="en-US" sz="1200" dirty="0"/>
          </a:p>
        </p:txBody>
      </p:sp>
      <p:sp>
        <p:nvSpPr>
          <p:cNvPr id="8" name="Text 5"/>
          <p:cNvSpPr/>
          <p:nvPr/>
        </p:nvSpPr>
        <p:spPr>
          <a:xfrm>
            <a:off x="1566862" y="3289935"/>
            <a:ext cx="12515136"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Normalize or apply transformations to ensure the data is model-ready.</a:t>
            </a:r>
            <a:endParaRPr lang="en-US" sz="1200" dirty="0"/>
          </a:p>
        </p:txBody>
      </p:sp>
      <p:pic>
        <p:nvPicPr>
          <p:cNvPr id="9" name="Image 1" descr="preencoded.png">    </p:cNvPr>
          <p:cNvPicPr>
            <a:picLocks noChangeAspect="1"/>
          </p:cNvPicPr>
          <p:nvPr/>
        </p:nvPicPr>
        <p:blipFill>
          <a:blip r:embed="rId2"/>
          <a:stretch>
            <a:fillRect/>
          </a:stretch>
        </p:blipFill>
        <p:spPr>
          <a:xfrm>
            <a:off x="548402" y="3697248"/>
            <a:ext cx="783431" cy="1221105"/>
          </a:xfrm>
          <a:prstGeom prst="rect">
            <a:avLst/>
          </a:prstGeom>
        </p:spPr>
      </p:pic>
      <p:sp>
        <p:nvSpPr>
          <p:cNvPr id="10" name="Text 6"/>
          <p:cNvSpPr/>
          <p:nvPr/>
        </p:nvSpPr>
        <p:spPr>
          <a:xfrm>
            <a:off x="1566862" y="3853934"/>
            <a:ext cx="2061686" cy="257770"/>
          </a:xfrm>
          <a:prstGeom prst="rect">
            <a:avLst/>
          </a:prstGeom>
          <a:noFill/>
          <a:ln/>
        </p:spPr>
        <p:txBody>
          <a:bodyPr wrap="none" lIns="0" tIns="0" rIns="0" bIns="0" rtlCol="0" anchor="t"/>
          <a:lstStyle/>
          <a:p>
            <a:pPr algn="l" indent="0" marL="0">
              <a:lnSpc>
                <a:spcPts val="2000"/>
              </a:lnSpc>
              <a:buNone/>
            </a:pPr>
            <a:r>
              <a:rPr lang="en-US" sz="1600" b="1" dirty="0">
                <a:solidFill>
                  <a:srgbClr val="384653"/>
                </a:solidFill>
                <a:latin typeface="Barlow Bold" pitchFamily="34" charset="0"/>
                <a:ea typeface="Barlow Bold" pitchFamily="34" charset="-122"/>
                <a:cs typeface="Barlow Bold" pitchFamily="34" charset="-120"/>
              </a:rPr>
              <a:t>Data Analysis</a:t>
            </a:r>
            <a:endParaRPr lang="en-US" sz="1600" dirty="0"/>
          </a:p>
        </p:txBody>
      </p:sp>
      <p:sp>
        <p:nvSpPr>
          <p:cNvPr id="11" name="Text 7"/>
          <p:cNvSpPr/>
          <p:nvPr/>
        </p:nvSpPr>
        <p:spPr>
          <a:xfrm>
            <a:off x="1566862" y="4205645"/>
            <a:ext cx="12515136"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Analyze relationships between health metrics and outcomes (e.g., the risk of disease or patient recovery).</a:t>
            </a:r>
            <a:endParaRPr lang="en-US" sz="1200" dirty="0"/>
          </a:p>
        </p:txBody>
      </p:sp>
      <p:sp>
        <p:nvSpPr>
          <p:cNvPr id="12" name="Text 8"/>
          <p:cNvSpPr/>
          <p:nvPr/>
        </p:nvSpPr>
        <p:spPr>
          <a:xfrm>
            <a:off x="1566862" y="4511040"/>
            <a:ext cx="12515136"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Use statistical methods such as correlation analysis, hypothesis testing, or feature importance analysis to identify key factors affecting healthcare outcomes.</a:t>
            </a:r>
            <a:endParaRPr lang="en-US" sz="1200" dirty="0"/>
          </a:p>
        </p:txBody>
      </p:sp>
      <p:pic>
        <p:nvPicPr>
          <p:cNvPr id="13" name="Image 2" descr="preencoded.png">    </p:cNvPr>
          <p:cNvPicPr>
            <a:picLocks noChangeAspect="1"/>
          </p:cNvPicPr>
          <p:nvPr/>
        </p:nvPicPr>
        <p:blipFill>
          <a:blip r:embed="rId3"/>
          <a:stretch>
            <a:fillRect/>
          </a:stretch>
        </p:blipFill>
        <p:spPr>
          <a:xfrm>
            <a:off x="548402" y="4918353"/>
            <a:ext cx="783431" cy="1221105"/>
          </a:xfrm>
          <a:prstGeom prst="rect">
            <a:avLst/>
          </a:prstGeom>
        </p:spPr>
      </p:pic>
      <p:sp>
        <p:nvSpPr>
          <p:cNvPr id="14" name="Text 9"/>
          <p:cNvSpPr/>
          <p:nvPr/>
        </p:nvSpPr>
        <p:spPr>
          <a:xfrm>
            <a:off x="1566862" y="5075039"/>
            <a:ext cx="2061686" cy="257770"/>
          </a:xfrm>
          <a:prstGeom prst="rect">
            <a:avLst/>
          </a:prstGeom>
          <a:noFill/>
          <a:ln/>
        </p:spPr>
        <p:txBody>
          <a:bodyPr wrap="none" lIns="0" tIns="0" rIns="0" bIns="0" rtlCol="0" anchor="t"/>
          <a:lstStyle/>
          <a:p>
            <a:pPr algn="l" indent="0" marL="0">
              <a:lnSpc>
                <a:spcPts val="2000"/>
              </a:lnSpc>
              <a:buNone/>
            </a:pPr>
            <a:r>
              <a:rPr lang="en-US" sz="1600" b="1" dirty="0">
                <a:solidFill>
                  <a:srgbClr val="384653"/>
                </a:solidFill>
                <a:latin typeface="Barlow Bold" pitchFamily="34" charset="0"/>
                <a:ea typeface="Barlow Bold" pitchFamily="34" charset="-122"/>
                <a:cs typeface="Barlow Bold" pitchFamily="34" charset="-120"/>
              </a:rPr>
              <a:t>Data Visualization</a:t>
            </a:r>
            <a:endParaRPr lang="en-US" sz="1600" dirty="0"/>
          </a:p>
        </p:txBody>
      </p:sp>
      <p:sp>
        <p:nvSpPr>
          <p:cNvPr id="15" name="Text 10"/>
          <p:cNvSpPr/>
          <p:nvPr/>
        </p:nvSpPr>
        <p:spPr>
          <a:xfrm>
            <a:off x="1566862" y="5426750"/>
            <a:ext cx="12515136"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Create compelling visualizations like heatmaps, trend lines, and scatter plots to highlight trends, outliers, and significant patterns in health metrics.</a:t>
            </a:r>
            <a:endParaRPr lang="en-US" sz="1200" dirty="0"/>
          </a:p>
        </p:txBody>
      </p:sp>
      <p:sp>
        <p:nvSpPr>
          <p:cNvPr id="16" name="Text 11"/>
          <p:cNvSpPr/>
          <p:nvPr/>
        </p:nvSpPr>
        <p:spPr>
          <a:xfrm>
            <a:off x="1566862" y="5732145"/>
            <a:ext cx="12515136"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Develop interactive dashboards or charts (using tools like Plotly, Dash, or Tableau) to enable stakeholders to easily view and interpret the data.</a:t>
            </a:r>
            <a:endParaRPr lang="en-US" sz="1200" dirty="0"/>
          </a:p>
        </p:txBody>
      </p:sp>
      <p:sp>
        <p:nvSpPr>
          <p:cNvPr id="17" name="Text 12"/>
          <p:cNvSpPr/>
          <p:nvPr/>
        </p:nvSpPr>
        <p:spPr>
          <a:xfrm>
            <a:off x="548402" y="6374487"/>
            <a:ext cx="2061686" cy="257770"/>
          </a:xfrm>
          <a:prstGeom prst="rect">
            <a:avLst/>
          </a:prstGeom>
          <a:noFill/>
          <a:ln/>
        </p:spPr>
        <p:txBody>
          <a:bodyPr wrap="none" lIns="0" tIns="0" rIns="0" bIns="0" rtlCol="0" anchor="t"/>
          <a:lstStyle/>
          <a:p>
            <a:pPr algn="l" indent="0" marL="0">
              <a:lnSpc>
                <a:spcPts val="2000"/>
              </a:lnSpc>
              <a:buNone/>
            </a:pPr>
            <a:r>
              <a:rPr lang="en-US" sz="1600" b="1" dirty="0">
                <a:solidFill>
                  <a:srgbClr val="2E3C4E"/>
                </a:solidFill>
                <a:latin typeface="Barlow Bold" pitchFamily="34" charset="0"/>
                <a:ea typeface="Barlow Bold" pitchFamily="34" charset="-122"/>
                <a:cs typeface="Barlow Bold" pitchFamily="34" charset="-120"/>
              </a:rPr>
              <a:t>Deliverables:</a:t>
            </a:r>
            <a:endParaRPr lang="en-US" sz="1600" dirty="0"/>
          </a:p>
        </p:txBody>
      </p:sp>
      <p:sp>
        <p:nvSpPr>
          <p:cNvPr id="18" name="Text 13"/>
          <p:cNvSpPr/>
          <p:nvPr/>
        </p:nvSpPr>
        <p:spPr>
          <a:xfrm>
            <a:off x="548402" y="6867287"/>
            <a:ext cx="13533596"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Cleaned Dataset and Analysis Report: A detailed report outlining the data cleaning steps, analysis results, and insights gained from health metrics.</a:t>
            </a:r>
            <a:endParaRPr lang="en-US" sz="1200" dirty="0"/>
          </a:p>
        </p:txBody>
      </p:sp>
      <p:sp>
        <p:nvSpPr>
          <p:cNvPr id="19" name="Text 14"/>
          <p:cNvSpPr/>
          <p:nvPr/>
        </p:nvSpPr>
        <p:spPr>
          <a:xfrm>
            <a:off x="548402" y="7172682"/>
            <a:ext cx="13533596" cy="250627"/>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384653"/>
                </a:solidFill>
                <a:latin typeface="Montserrat" pitchFamily="34" charset="0"/>
                <a:ea typeface="Montserrat" pitchFamily="34" charset="-122"/>
                <a:cs typeface="Montserrat" pitchFamily="34" charset="-120"/>
              </a:rPr>
              <a:t>Visualizations of Health Trends: Interactive charts and dashboards that visually represent health trends, anomalies, and prediction insights.</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31959" y="388858"/>
            <a:ext cx="8657987" cy="406003"/>
          </a:xfrm>
          <a:prstGeom prst="rect">
            <a:avLst/>
          </a:prstGeom>
          <a:noFill/>
          <a:ln/>
        </p:spPr>
        <p:txBody>
          <a:bodyPr wrap="none" lIns="0" tIns="0" rIns="0" bIns="0" rtlCol="0" anchor="t"/>
          <a:lstStyle/>
          <a:p>
            <a:pPr algn="l" indent="0" marL="0">
              <a:lnSpc>
                <a:spcPts val="3150"/>
              </a:lnSpc>
              <a:buNone/>
            </a:pPr>
            <a:r>
              <a:rPr lang="en-US" sz="2550" b="1" dirty="0">
                <a:solidFill>
                  <a:srgbClr val="2E3C4E"/>
                </a:solidFill>
                <a:latin typeface="Barlow Bold" pitchFamily="34" charset="0"/>
                <a:ea typeface="Barlow Bold" pitchFamily="34" charset="-122"/>
                <a:cs typeface="Barlow Bold" pitchFamily="34" charset="-120"/>
              </a:rPr>
              <a:t>Milestone 3: Predictive Model Development and Optimization</a:t>
            </a:r>
            <a:endParaRPr lang="en-US" sz="2550" dirty="0"/>
          </a:p>
        </p:txBody>
      </p:sp>
      <p:sp>
        <p:nvSpPr>
          <p:cNvPr id="3" name="Text 1"/>
          <p:cNvSpPr/>
          <p:nvPr/>
        </p:nvSpPr>
        <p:spPr>
          <a:xfrm>
            <a:off x="431959" y="980003"/>
            <a:ext cx="1624251" cy="203002"/>
          </a:xfrm>
          <a:prstGeom prst="rect">
            <a:avLst/>
          </a:prstGeom>
          <a:noFill/>
          <a:ln/>
        </p:spPr>
        <p:txBody>
          <a:bodyPr wrap="none" lIns="0" tIns="0" rIns="0" bIns="0" rtlCol="0" anchor="t"/>
          <a:lstStyle/>
          <a:p>
            <a:pPr algn="l" indent="0" marL="0">
              <a:lnSpc>
                <a:spcPts val="1550"/>
              </a:lnSpc>
              <a:buNone/>
            </a:pPr>
            <a:r>
              <a:rPr lang="en-US" sz="1250" b="1" dirty="0">
                <a:solidFill>
                  <a:srgbClr val="2E3C4E"/>
                </a:solidFill>
                <a:latin typeface="Barlow Bold" pitchFamily="34" charset="0"/>
                <a:ea typeface="Barlow Bold" pitchFamily="34" charset="-122"/>
                <a:cs typeface="Barlow Bold" pitchFamily="34" charset="-120"/>
              </a:rPr>
              <a:t>Objectives:</a:t>
            </a:r>
            <a:endParaRPr lang="en-US" sz="1250" dirty="0"/>
          </a:p>
        </p:txBody>
      </p:sp>
      <p:sp>
        <p:nvSpPr>
          <p:cNvPr id="4" name="Text 2"/>
          <p:cNvSpPr/>
          <p:nvPr/>
        </p:nvSpPr>
        <p:spPr>
          <a:xfrm>
            <a:off x="431959" y="1368147"/>
            <a:ext cx="13766483" cy="197525"/>
          </a:xfrm>
          <a:prstGeom prst="rect">
            <a:avLst/>
          </a:prstGeom>
          <a:noFill/>
          <a:ln/>
        </p:spPr>
        <p:txBody>
          <a:bodyPr wrap="non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Develop and optimize machine learning models to predict healthcare outcomes, such as patient risk prediction.</a:t>
            </a:r>
            <a:endParaRPr lang="en-US" sz="950" dirty="0"/>
          </a:p>
        </p:txBody>
      </p:sp>
      <p:pic>
        <p:nvPicPr>
          <p:cNvPr id="5" name="Image 0" descr="preencoded.png">    </p:cNvPr>
          <p:cNvPicPr>
            <a:picLocks noChangeAspect="1"/>
          </p:cNvPicPr>
          <p:nvPr/>
        </p:nvPicPr>
        <p:blipFill>
          <a:blip r:embed="rId1"/>
          <a:stretch>
            <a:fillRect/>
          </a:stretch>
        </p:blipFill>
        <p:spPr>
          <a:xfrm>
            <a:off x="431959" y="1843326"/>
            <a:ext cx="6732746" cy="4606528"/>
          </a:xfrm>
          <a:prstGeom prst="rect">
            <a:avLst/>
          </a:prstGeom>
        </p:spPr>
      </p:pic>
      <p:sp>
        <p:nvSpPr>
          <p:cNvPr id="6" name="Shape 3"/>
          <p:cNvSpPr/>
          <p:nvPr/>
        </p:nvSpPr>
        <p:spPr>
          <a:xfrm>
            <a:off x="7473315" y="1843326"/>
            <a:ext cx="277654" cy="277654"/>
          </a:xfrm>
          <a:prstGeom prst="roundRect">
            <a:avLst>
              <a:gd name="adj" fmla="val 66689"/>
            </a:avLst>
          </a:prstGeom>
          <a:solidFill>
            <a:srgbClr val="D4E9F7"/>
          </a:solidFill>
          <a:ln w="7620">
            <a:solidFill>
              <a:srgbClr val="BACFDD"/>
            </a:solidFill>
            <a:prstDash val="solid"/>
          </a:ln>
        </p:spPr>
      </p:sp>
      <p:sp>
        <p:nvSpPr>
          <p:cNvPr id="7" name="Text 4"/>
          <p:cNvSpPr/>
          <p:nvPr/>
        </p:nvSpPr>
        <p:spPr>
          <a:xfrm>
            <a:off x="7514689" y="1860352"/>
            <a:ext cx="194905" cy="243602"/>
          </a:xfrm>
          <a:prstGeom prst="rect">
            <a:avLst/>
          </a:prstGeom>
          <a:noFill/>
          <a:ln/>
        </p:spPr>
        <p:txBody>
          <a:bodyPr wrap="none" lIns="0" tIns="0" rIns="0" bIns="0" rtlCol="0" anchor="t"/>
          <a:lstStyle/>
          <a:p>
            <a:pPr algn="ctr" indent="0" marL="0">
              <a:lnSpc>
                <a:spcPts val="1500"/>
              </a:lnSpc>
              <a:buNone/>
            </a:pPr>
            <a:r>
              <a:rPr lang="en-US" sz="1500" b="1" dirty="0">
                <a:solidFill>
                  <a:srgbClr val="384653"/>
                </a:solidFill>
                <a:latin typeface="Barlow Bold" pitchFamily="34" charset="0"/>
                <a:ea typeface="Barlow Bold" pitchFamily="34" charset="-122"/>
                <a:cs typeface="Barlow Bold" pitchFamily="34" charset="-120"/>
              </a:rPr>
              <a:t>1</a:t>
            </a:r>
            <a:endParaRPr lang="en-US" sz="1500" dirty="0"/>
          </a:p>
        </p:txBody>
      </p:sp>
      <p:sp>
        <p:nvSpPr>
          <p:cNvPr id="8" name="Text 5"/>
          <p:cNvSpPr/>
          <p:nvPr/>
        </p:nvSpPr>
        <p:spPr>
          <a:xfrm>
            <a:off x="7874318" y="1885712"/>
            <a:ext cx="1624251" cy="203002"/>
          </a:xfrm>
          <a:prstGeom prst="rect">
            <a:avLst/>
          </a:prstGeom>
          <a:noFill/>
          <a:ln/>
        </p:spPr>
        <p:txBody>
          <a:bodyPr wrap="none" lIns="0" tIns="0" rIns="0" bIns="0" rtlCol="0" anchor="t"/>
          <a:lstStyle/>
          <a:p>
            <a:pPr algn="l" indent="0" marL="0">
              <a:lnSpc>
                <a:spcPts val="1550"/>
              </a:lnSpc>
              <a:buNone/>
            </a:pPr>
            <a:r>
              <a:rPr lang="en-US" sz="1250" b="1" dirty="0">
                <a:solidFill>
                  <a:srgbClr val="384653"/>
                </a:solidFill>
                <a:latin typeface="Barlow Bold" pitchFamily="34" charset="0"/>
                <a:ea typeface="Barlow Bold" pitchFamily="34" charset="-122"/>
                <a:cs typeface="Barlow Bold" pitchFamily="34" charset="-120"/>
              </a:rPr>
              <a:t>Model Selection</a:t>
            </a:r>
            <a:endParaRPr lang="en-US" sz="1250" dirty="0"/>
          </a:p>
        </p:txBody>
      </p:sp>
      <p:sp>
        <p:nvSpPr>
          <p:cNvPr id="9" name="Text 6"/>
          <p:cNvSpPr/>
          <p:nvPr/>
        </p:nvSpPr>
        <p:spPr>
          <a:xfrm>
            <a:off x="7874318" y="2212062"/>
            <a:ext cx="6331744" cy="790099"/>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Choose suitable machine learning algorithms based on the nature of the problem (e.g., Logistic Regression, Random Forest, Gradient Boosting, Neural Networks). Consider both supervised models (for classification or regression tasks) and unsupervised models (for clustering or anomaly detection) depending on the data and goals.</a:t>
            </a:r>
            <a:endParaRPr lang="en-US" sz="950" dirty="0"/>
          </a:p>
        </p:txBody>
      </p:sp>
      <p:sp>
        <p:nvSpPr>
          <p:cNvPr id="10" name="Shape 7"/>
          <p:cNvSpPr/>
          <p:nvPr/>
        </p:nvSpPr>
        <p:spPr>
          <a:xfrm>
            <a:off x="7473315" y="3248978"/>
            <a:ext cx="277654" cy="277654"/>
          </a:xfrm>
          <a:prstGeom prst="roundRect">
            <a:avLst>
              <a:gd name="adj" fmla="val 66689"/>
            </a:avLst>
          </a:prstGeom>
          <a:solidFill>
            <a:srgbClr val="D4E9F7"/>
          </a:solidFill>
          <a:ln w="7620">
            <a:solidFill>
              <a:srgbClr val="BACFDD"/>
            </a:solidFill>
            <a:prstDash val="solid"/>
          </a:ln>
        </p:spPr>
      </p:sp>
      <p:sp>
        <p:nvSpPr>
          <p:cNvPr id="11" name="Text 8"/>
          <p:cNvSpPr/>
          <p:nvPr/>
        </p:nvSpPr>
        <p:spPr>
          <a:xfrm>
            <a:off x="7514689" y="3266003"/>
            <a:ext cx="194905" cy="243602"/>
          </a:xfrm>
          <a:prstGeom prst="rect">
            <a:avLst/>
          </a:prstGeom>
          <a:noFill/>
          <a:ln/>
        </p:spPr>
        <p:txBody>
          <a:bodyPr wrap="none" lIns="0" tIns="0" rIns="0" bIns="0" rtlCol="0" anchor="t"/>
          <a:lstStyle/>
          <a:p>
            <a:pPr algn="ctr" indent="0" marL="0">
              <a:lnSpc>
                <a:spcPts val="1500"/>
              </a:lnSpc>
              <a:buNone/>
            </a:pPr>
            <a:r>
              <a:rPr lang="en-US" sz="1500" b="1" dirty="0">
                <a:solidFill>
                  <a:srgbClr val="384653"/>
                </a:solidFill>
                <a:latin typeface="Barlow Bold" pitchFamily="34" charset="0"/>
                <a:ea typeface="Barlow Bold" pitchFamily="34" charset="-122"/>
                <a:cs typeface="Barlow Bold" pitchFamily="34" charset="-120"/>
              </a:rPr>
              <a:t>2</a:t>
            </a:r>
            <a:endParaRPr lang="en-US" sz="1500" dirty="0"/>
          </a:p>
        </p:txBody>
      </p:sp>
      <p:sp>
        <p:nvSpPr>
          <p:cNvPr id="12" name="Text 9"/>
          <p:cNvSpPr/>
          <p:nvPr/>
        </p:nvSpPr>
        <p:spPr>
          <a:xfrm>
            <a:off x="7874318" y="3291364"/>
            <a:ext cx="1624251" cy="203002"/>
          </a:xfrm>
          <a:prstGeom prst="rect">
            <a:avLst/>
          </a:prstGeom>
          <a:noFill/>
          <a:ln/>
        </p:spPr>
        <p:txBody>
          <a:bodyPr wrap="none" lIns="0" tIns="0" rIns="0" bIns="0" rtlCol="0" anchor="t"/>
          <a:lstStyle/>
          <a:p>
            <a:pPr algn="l" indent="0" marL="0">
              <a:lnSpc>
                <a:spcPts val="1550"/>
              </a:lnSpc>
              <a:buNone/>
            </a:pPr>
            <a:r>
              <a:rPr lang="en-US" sz="1250" b="1" dirty="0">
                <a:solidFill>
                  <a:srgbClr val="384653"/>
                </a:solidFill>
                <a:latin typeface="Barlow Bold" pitchFamily="34" charset="0"/>
                <a:ea typeface="Barlow Bold" pitchFamily="34" charset="-122"/>
                <a:cs typeface="Barlow Bold" pitchFamily="34" charset="-120"/>
              </a:rPr>
              <a:t>Model Training</a:t>
            </a:r>
            <a:endParaRPr lang="en-US" sz="1250" dirty="0"/>
          </a:p>
        </p:txBody>
      </p:sp>
      <p:sp>
        <p:nvSpPr>
          <p:cNvPr id="13" name="Text 10"/>
          <p:cNvSpPr/>
          <p:nvPr/>
        </p:nvSpPr>
        <p:spPr>
          <a:xfrm>
            <a:off x="7874318" y="3617714"/>
            <a:ext cx="6331744" cy="592574"/>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Split the data into training and testing sets, ensuring proper time-series validation (if applicable). Train models on the training data and evaluate their performance on the test set. Use cross-validation to assess model generalization and avoid overfitting.</a:t>
            </a:r>
            <a:endParaRPr lang="en-US" sz="950" dirty="0"/>
          </a:p>
        </p:txBody>
      </p:sp>
      <p:sp>
        <p:nvSpPr>
          <p:cNvPr id="14" name="Shape 11"/>
          <p:cNvSpPr/>
          <p:nvPr/>
        </p:nvSpPr>
        <p:spPr>
          <a:xfrm>
            <a:off x="7473315" y="4457105"/>
            <a:ext cx="277654" cy="277654"/>
          </a:xfrm>
          <a:prstGeom prst="roundRect">
            <a:avLst>
              <a:gd name="adj" fmla="val 66689"/>
            </a:avLst>
          </a:prstGeom>
          <a:solidFill>
            <a:srgbClr val="D4E9F7"/>
          </a:solidFill>
          <a:ln w="7620">
            <a:solidFill>
              <a:srgbClr val="BACFDD"/>
            </a:solidFill>
            <a:prstDash val="solid"/>
          </a:ln>
        </p:spPr>
      </p:sp>
      <p:sp>
        <p:nvSpPr>
          <p:cNvPr id="15" name="Text 12"/>
          <p:cNvSpPr/>
          <p:nvPr/>
        </p:nvSpPr>
        <p:spPr>
          <a:xfrm>
            <a:off x="7514689" y="4474131"/>
            <a:ext cx="194905" cy="243602"/>
          </a:xfrm>
          <a:prstGeom prst="rect">
            <a:avLst/>
          </a:prstGeom>
          <a:noFill/>
          <a:ln/>
        </p:spPr>
        <p:txBody>
          <a:bodyPr wrap="none" lIns="0" tIns="0" rIns="0" bIns="0" rtlCol="0" anchor="t"/>
          <a:lstStyle/>
          <a:p>
            <a:pPr algn="ctr" indent="0" marL="0">
              <a:lnSpc>
                <a:spcPts val="1500"/>
              </a:lnSpc>
              <a:buNone/>
            </a:pPr>
            <a:r>
              <a:rPr lang="en-US" sz="1500" b="1" dirty="0">
                <a:solidFill>
                  <a:srgbClr val="384653"/>
                </a:solidFill>
                <a:latin typeface="Barlow Bold" pitchFamily="34" charset="0"/>
                <a:ea typeface="Barlow Bold" pitchFamily="34" charset="-122"/>
                <a:cs typeface="Barlow Bold" pitchFamily="34" charset="-120"/>
              </a:rPr>
              <a:t>3</a:t>
            </a:r>
            <a:endParaRPr lang="en-US" sz="1500" dirty="0"/>
          </a:p>
        </p:txBody>
      </p:sp>
      <p:sp>
        <p:nvSpPr>
          <p:cNvPr id="16" name="Text 13"/>
          <p:cNvSpPr/>
          <p:nvPr/>
        </p:nvSpPr>
        <p:spPr>
          <a:xfrm>
            <a:off x="7874318" y="4499491"/>
            <a:ext cx="1624251" cy="203002"/>
          </a:xfrm>
          <a:prstGeom prst="rect">
            <a:avLst/>
          </a:prstGeom>
          <a:noFill/>
          <a:ln/>
        </p:spPr>
        <p:txBody>
          <a:bodyPr wrap="none" lIns="0" tIns="0" rIns="0" bIns="0" rtlCol="0" anchor="t"/>
          <a:lstStyle/>
          <a:p>
            <a:pPr algn="l" indent="0" marL="0">
              <a:lnSpc>
                <a:spcPts val="1550"/>
              </a:lnSpc>
              <a:buNone/>
            </a:pPr>
            <a:r>
              <a:rPr lang="en-US" sz="1250" b="1" dirty="0">
                <a:solidFill>
                  <a:srgbClr val="384653"/>
                </a:solidFill>
                <a:latin typeface="Barlow Bold" pitchFamily="34" charset="0"/>
                <a:ea typeface="Barlow Bold" pitchFamily="34" charset="-122"/>
                <a:cs typeface="Barlow Bold" pitchFamily="34" charset="-120"/>
              </a:rPr>
              <a:t>Model Evaluation</a:t>
            </a:r>
            <a:endParaRPr lang="en-US" sz="1250" dirty="0"/>
          </a:p>
        </p:txBody>
      </p:sp>
      <p:sp>
        <p:nvSpPr>
          <p:cNvPr id="17" name="Text 14"/>
          <p:cNvSpPr/>
          <p:nvPr/>
        </p:nvSpPr>
        <p:spPr>
          <a:xfrm>
            <a:off x="7874318" y="4825841"/>
            <a:ext cx="6331744" cy="592574"/>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Use relevant evaluation metrics for the models, such as accuracy, precision, recall, F1-score, ROC-AUC for classification models. Evaluate confusion matrices to understand model performance on false positives and false negatives.</a:t>
            </a:r>
            <a:endParaRPr lang="en-US" sz="950" dirty="0"/>
          </a:p>
        </p:txBody>
      </p:sp>
      <p:sp>
        <p:nvSpPr>
          <p:cNvPr id="18" name="Shape 15"/>
          <p:cNvSpPr/>
          <p:nvPr/>
        </p:nvSpPr>
        <p:spPr>
          <a:xfrm>
            <a:off x="7473315" y="5665232"/>
            <a:ext cx="277654" cy="277654"/>
          </a:xfrm>
          <a:prstGeom prst="roundRect">
            <a:avLst>
              <a:gd name="adj" fmla="val 66689"/>
            </a:avLst>
          </a:prstGeom>
          <a:solidFill>
            <a:srgbClr val="D4E9F7"/>
          </a:solidFill>
          <a:ln w="7620">
            <a:solidFill>
              <a:srgbClr val="BACFDD"/>
            </a:solidFill>
            <a:prstDash val="solid"/>
          </a:ln>
        </p:spPr>
      </p:sp>
      <p:sp>
        <p:nvSpPr>
          <p:cNvPr id="19" name="Text 16"/>
          <p:cNvSpPr/>
          <p:nvPr/>
        </p:nvSpPr>
        <p:spPr>
          <a:xfrm>
            <a:off x="7514689" y="5682258"/>
            <a:ext cx="194905" cy="243602"/>
          </a:xfrm>
          <a:prstGeom prst="rect">
            <a:avLst/>
          </a:prstGeom>
          <a:noFill/>
          <a:ln/>
        </p:spPr>
        <p:txBody>
          <a:bodyPr wrap="none" lIns="0" tIns="0" rIns="0" bIns="0" rtlCol="0" anchor="t"/>
          <a:lstStyle/>
          <a:p>
            <a:pPr algn="ctr" indent="0" marL="0">
              <a:lnSpc>
                <a:spcPts val="1500"/>
              </a:lnSpc>
              <a:buNone/>
            </a:pPr>
            <a:r>
              <a:rPr lang="en-US" sz="1500" b="1" dirty="0">
                <a:solidFill>
                  <a:srgbClr val="384653"/>
                </a:solidFill>
                <a:latin typeface="Barlow Bold" pitchFamily="34" charset="0"/>
                <a:ea typeface="Barlow Bold" pitchFamily="34" charset="-122"/>
                <a:cs typeface="Barlow Bold" pitchFamily="34" charset="-120"/>
              </a:rPr>
              <a:t>4</a:t>
            </a:r>
            <a:endParaRPr lang="en-US" sz="1500" dirty="0"/>
          </a:p>
        </p:txBody>
      </p:sp>
      <p:sp>
        <p:nvSpPr>
          <p:cNvPr id="20" name="Text 17"/>
          <p:cNvSpPr/>
          <p:nvPr/>
        </p:nvSpPr>
        <p:spPr>
          <a:xfrm>
            <a:off x="7874318" y="5707618"/>
            <a:ext cx="1624251" cy="203002"/>
          </a:xfrm>
          <a:prstGeom prst="rect">
            <a:avLst/>
          </a:prstGeom>
          <a:noFill/>
          <a:ln/>
        </p:spPr>
        <p:txBody>
          <a:bodyPr wrap="none" lIns="0" tIns="0" rIns="0" bIns="0" rtlCol="0" anchor="t"/>
          <a:lstStyle/>
          <a:p>
            <a:pPr algn="l" indent="0" marL="0">
              <a:lnSpc>
                <a:spcPts val="1550"/>
              </a:lnSpc>
              <a:buNone/>
            </a:pPr>
            <a:r>
              <a:rPr lang="en-US" sz="1250" b="1" dirty="0">
                <a:solidFill>
                  <a:srgbClr val="384653"/>
                </a:solidFill>
                <a:latin typeface="Barlow Bold" pitchFamily="34" charset="0"/>
                <a:ea typeface="Barlow Bold" pitchFamily="34" charset="-122"/>
                <a:cs typeface="Barlow Bold" pitchFamily="34" charset="-120"/>
              </a:rPr>
              <a:t>Model Optimization</a:t>
            </a:r>
            <a:endParaRPr lang="en-US" sz="1250" dirty="0"/>
          </a:p>
        </p:txBody>
      </p:sp>
      <p:sp>
        <p:nvSpPr>
          <p:cNvPr id="21" name="Text 18"/>
          <p:cNvSpPr/>
          <p:nvPr/>
        </p:nvSpPr>
        <p:spPr>
          <a:xfrm>
            <a:off x="7874318" y="6033968"/>
            <a:ext cx="6331744" cy="395049"/>
          </a:xfrm>
          <a:prstGeom prst="rect">
            <a:avLst/>
          </a:prstGeom>
          <a:noFill/>
          <a:ln/>
        </p:spPr>
        <p:txBody>
          <a:bodyPr wrap="square" lIns="0" tIns="0" rIns="0" bIns="0" rtlCol="0" anchor="t"/>
          <a:lstStyle/>
          <a:p>
            <a:pPr algn="l" indent="0" marL="0">
              <a:lnSpc>
                <a:spcPts val="1550"/>
              </a:lnSpc>
              <a:buNone/>
            </a:pPr>
            <a:r>
              <a:rPr lang="en-US" sz="950" dirty="0">
                <a:solidFill>
                  <a:srgbClr val="384653"/>
                </a:solidFill>
                <a:latin typeface="Montserrat" pitchFamily="34" charset="0"/>
                <a:ea typeface="Montserrat" pitchFamily="34" charset="-122"/>
                <a:cs typeface="Montserrat" pitchFamily="34" charset="-120"/>
              </a:rPr>
              <a:t>Use hyperparameter tuning methods such as Grid Search or Random Search to optimize model performance. Fine-tune the models to increase prediction accuracy and avoid overfitting.</a:t>
            </a:r>
            <a:endParaRPr lang="en-US" sz="950" dirty="0"/>
          </a:p>
        </p:txBody>
      </p:sp>
      <p:sp>
        <p:nvSpPr>
          <p:cNvPr id="22" name="Text 19"/>
          <p:cNvSpPr/>
          <p:nvPr/>
        </p:nvSpPr>
        <p:spPr>
          <a:xfrm>
            <a:off x="431959" y="6773823"/>
            <a:ext cx="1624251" cy="203002"/>
          </a:xfrm>
          <a:prstGeom prst="rect">
            <a:avLst/>
          </a:prstGeom>
          <a:noFill/>
          <a:ln/>
        </p:spPr>
        <p:txBody>
          <a:bodyPr wrap="none" lIns="0" tIns="0" rIns="0" bIns="0" rtlCol="0" anchor="t"/>
          <a:lstStyle/>
          <a:p>
            <a:pPr algn="l" indent="0" marL="0">
              <a:lnSpc>
                <a:spcPts val="1550"/>
              </a:lnSpc>
              <a:buNone/>
            </a:pPr>
            <a:r>
              <a:rPr lang="en-US" sz="1250" b="1" dirty="0">
                <a:solidFill>
                  <a:srgbClr val="2E3C4E"/>
                </a:solidFill>
                <a:latin typeface="Barlow Bold" pitchFamily="34" charset="0"/>
                <a:ea typeface="Barlow Bold" pitchFamily="34" charset="-122"/>
                <a:cs typeface="Barlow Bold" pitchFamily="34" charset="-120"/>
              </a:rPr>
              <a:t>Deliverables:</a:t>
            </a:r>
            <a:endParaRPr lang="en-US" sz="1250" dirty="0"/>
          </a:p>
        </p:txBody>
      </p:sp>
      <p:sp>
        <p:nvSpPr>
          <p:cNvPr id="23" name="Text 20"/>
          <p:cNvSpPr/>
          <p:nvPr/>
        </p:nvSpPr>
        <p:spPr>
          <a:xfrm>
            <a:off x="431959" y="7161967"/>
            <a:ext cx="1376648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Predictive Model Performance Report: A detailed report summarizing the performance of various models, evaluation metrics, and the final model selection.</a:t>
            </a:r>
            <a:endParaRPr lang="en-US" sz="950" dirty="0"/>
          </a:p>
        </p:txBody>
      </p:sp>
      <p:sp>
        <p:nvSpPr>
          <p:cNvPr id="24" name="Text 21"/>
          <p:cNvSpPr/>
          <p:nvPr/>
        </p:nvSpPr>
        <p:spPr>
          <a:xfrm>
            <a:off x="431959" y="7402592"/>
            <a:ext cx="1376648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Model Code: Python code used to develop, train, and evaluate the predictive models.</a:t>
            </a:r>
            <a:endParaRPr lang="en-US" sz="950" dirty="0"/>
          </a:p>
        </p:txBody>
      </p:sp>
      <p:sp>
        <p:nvSpPr>
          <p:cNvPr id="25" name="Text 22"/>
          <p:cNvSpPr/>
          <p:nvPr/>
        </p:nvSpPr>
        <p:spPr>
          <a:xfrm>
            <a:off x="431959" y="7643217"/>
            <a:ext cx="13766483"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384653"/>
                </a:solidFill>
                <a:latin typeface="Montserrat" pitchFamily="34" charset="0"/>
                <a:ea typeface="Montserrat" pitchFamily="34" charset="-122"/>
                <a:cs typeface="Montserrat" pitchFamily="34" charset="-120"/>
              </a:rPr>
              <a:t>Final Model: The optimized predictive model selected based on evaluation metrics and its suitability for healthcare predictions.</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09111" y="399931"/>
            <a:ext cx="8204478" cy="478393"/>
          </a:xfrm>
          <a:prstGeom prst="rect">
            <a:avLst/>
          </a:prstGeom>
          <a:noFill/>
          <a:ln/>
        </p:spPr>
        <p:txBody>
          <a:bodyPr wrap="none" lIns="0" tIns="0" rIns="0" bIns="0" rtlCol="0" anchor="t"/>
          <a:lstStyle/>
          <a:p>
            <a:pPr algn="l" indent="0" marL="0">
              <a:lnSpc>
                <a:spcPts val="3750"/>
              </a:lnSpc>
              <a:buNone/>
            </a:pPr>
            <a:r>
              <a:rPr lang="en-US" sz="3000" b="1" dirty="0">
                <a:solidFill>
                  <a:srgbClr val="2E3C4E"/>
                </a:solidFill>
                <a:latin typeface="Barlow Bold" pitchFamily="34" charset="0"/>
                <a:ea typeface="Barlow Bold" pitchFamily="34" charset="-122"/>
                <a:cs typeface="Barlow Bold" pitchFamily="34" charset="-120"/>
              </a:rPr>
              <a:t>Milestone 4: MLOps, Deployment, and Monitoring</a:t>
            </a:r>
            <a:endParaRPr lang="en-US" sz="3000" dirty="0"/>
          </a:p>
        </p:txBody>
      </p:sp>
      <p:sp>
        <p:nvSpPr>
          <p:cNvPr id="3" name="Text 1"/>
          <p:cNvSpPr/>
          <p:nvPr/>
        </p:nvSpPr>
        <p:spPr>
          <a:xfrm>
            <a:off x="509111" y="1096447"/>
            <a:ext cx="1913930" cy="239316"/>
          </a:xfrm>
          <a:prstGeom prst="rect">
            <a:avLst/>
          </a:prstGeom>
          <a:noFill/>
          <a:ln/>
        </p:spPr>
        <p:txBody>
          <a:bodyPr wrap="none" lIns="0" tIns="0" rIns="0" bIns="0" rtlCol="0" anchor="t"/>
          <a:lstStyle/>
          <a:p>
            <a:pPr algn="l" indent="0" marL="0">
              <a:lnSpc>
                <a:spcPts val="1850"/>
              </a:lnSpc>
              <a:buNone/>
            </a:pPr>
            <a:r>
              <a:rPr lang="en-US" sz="1500" b="1" dirty="0">
                <a:solidFill>
                  <a:srgbClr val="2E3C4E"/>
                </a:solidFill>
                <a:latin typeface="Barlow Bold" pitchFamily="34" charset="0"/>
                <a:ea typeface="Barlow Bold" pitchFamily="34" charset="-122"/>
                <a:cs typeface="Barlow Bold" pitchFamily="34" charset="-120"/>
              </a:rPr>
              <a:t>Objectives:</a:t>
            </a:r>
            <a:endParaRPr lang="en-US" sz="1500" dirty="0"/>
          </a:p>
        </p:txBody>
      </p:sp>
      <p:sp>
        <p:nvSpPr>
          <p:cNvPr id="4" name="Text 2"/>
          <p:cNvSpPr/>
          <p:nvPr/>
        </p:nvSpPr>
        <p:spPr>
          <a:xfrm>
            <a:off x="509111" y="1553885"/>
            <a:ext cx="13612177" cy="232767"/>
          </a:xfrm>
          <a:prstGeom prst="rect">
            <a:avLst/>
          </a:prstGeom>
          <a:noFill/>
          <a:ln/>
        </p:spPr>
        <p:txBody>
          <a:bodyPr wrap="none" lIns="0" tIns="0" rIns="0" bIns="0" rtlCol="0" anchor="t"/>
          <a:lstStyle/>
          <a:p>
            <a:pPr algn="l" indent="0" marL="0">
              <a:lnSpc>
                <a:spcPts val="1800"/>
              </a:lnSpc>
              <a:buNone/>
            </a:pPr>
            <a:r>
              <a:rPr lang="en-US" sz="1100" dirty="0">
                <a:solidFill>
                  <a:srgbClr val="384653"/>
                </a:solidFill>
                <a:latin typeface="Montserrat" pitchFamily="34" charset="0"/>
                <a:ea typeface="Montserrat" pitchFamily="34" charset="-122"/>
                <a:cs typeface="Montserrat" pitchFamily="34" charset="-120"/>
              </a:rPr>
              <a:t>Implement MLOps for tracking model performance and deploy the predictive model for real-world healthcare applications.</a:t>
            </a:r>
            <a:endParaRPr lang="en-US" sz="1100" dirty="0"/>
          </a:p>
        </p:txBody>
      </p:sp>
      <p:sp>
        <p:nvSpPr>
          <p:cNvPr id="5" name="Text 3"/>
          <p:cNvSpPr/>
          <p:nvPr/>
        </p:nvSpPr>
        <p:spPr>
          <a:xfrm>
            <a:off x="2765822" y="2574250"/>
            <a:ext cx="1949172" cy="239316"/>
          </a:xfrm>
          <a:prstGeom prst="rect">
            <a:avLst/>
          </a:prstGeom>
          <a:noFill/>
          <a:ln/>
        </p:spPr>
        <p:txBody>
          <a:bodyPr wrap="none" lIns="0" tIns="0" rIns="0" bIns="0" rtlCol="0" anchor="t"/>
          <a:lstStyle/>
          <a:p>
            <a:pPr algn="r" indent="0" marL="0">
              <a:lnSpc>
                <a:spcPts val="1850"/>
              </a:lnSpc>
              <a:buNone/>
            </a:pPr>
            <a:r>
              <a:rPr lang="en-US" sz="1500" b="1" dirty="0">
                <a:solidFill>
                  <a:srgbClr val="384653"/>
                </a:solidFill>
                <a:latin typeface="Barlow Bold" pitchFamily="34" charset="0"/>
                <a:ea typeface="Barlow Bold" pitchFamily="34" charset="-122"/>
                <a:cs typeface="Barlow Bold" pitchFamily="34" charset="-120"/>
              </a:rPr>
              <a:t>MLOps Implementation</a:t>
            </a:r>
            <a:endParaRPr lang="en-US" sz="1500" dirty="0"/>
          </a:p>
        </p:txBody>
      </p:sp>
      <p:sp>
        <p:nvSpPr>
          <p:cNvPr id="6" name="Text 4"/>
          <p:cNvSpPr/>
          <p:nvPr/>
        </p:nvSpPr>
        <p:spPr>
          <a:xfrm>
            <a:off x="509111" y="2900839"/>
            <a:ext cx="4205883" cy="931069"/>
          </a:xfrm>
          <a:prstGeom prst="rect">
            <a:avLst/>
          </a:prstGeom>
          <a:noFill/>
          <a:ln/>
        </p:spPr>
        <p:txBody>
          <a:bodyPr wrap="square" lIns="0" tIns="0" rIns="0" bIns="0" rtlCol="0" anchor="t"/>
          <a:lstStyle/>
          <a:p>
            <a:pPr algn="r" indent="0" marL="0">
              <a:lnSpc>
                <a:spcPts val="1800"/>
              </a:lnSpc>
              <a:buNone/>
            </a:pPr>
            <a:r>
              <a:rPr lang="en-US" sz="1100" dirty="0">
                <a:solidFill>
                  <a:srgbClr val="384653"/>
                </a:solidFill>
                <a:latin typeface="Montserrat" pitchFamily="34" charset="0"/>
                <a:ea typeface="Montserrat" pitchFamily="34" charset="-122"/>
                <a:cs typeface="Montserrat" pitchFamily="34" charset="-120"/>
              </a:rPr>
              <a:t>Use tools like MLflow or Kubeflow to manage model experiments, track metrics, and ensure reproducibility of results. Maintain version control for models and datasets to facilitate updates and deployments.</a:t>
            </a:r>
            <a:endParaRPr lang="en-US" sz="1100" dirty="0"/>
          </a:p>
        </p:txBody>
      </p:sp>
      <p:pic>
        <p:nvPicPr>
          <p:cNvPr id="7" name="Image 0" descr="preencoded.png">    </p:cNvPr>
          <p:cNvPicPr>
            <a:picLocks noChangeAspect="1"/>
          </p:cNvPicPr>
          <p:nvPr/>
        </p:nvPicPr>
        <p:blipFill>
          <a:blip r:embed="rId1"/>
          <a:stretch>
            <a:fillRect/>
          </a:stretch>
        </p:blipFill>
        <p:spPr>
          <a:xfrm>
            <a:off x="4933117" y="1950244"/>
            <a:ext cx="4764167" cy="4764167"/>
          </a:xfrm>
          <a:prstGeom prst="rect">
            <a:avLst/>
          </a:prstGeom>
        </p:spPr>
      </p:pic>
      <p:pic>
        <p:nvPicPr>
          <p:cNvPr id="8" name="Image 1" descr="preencoded.png">    </p:cNvPr>
          <p:cNvPicPr>
            <a:picLocks noChangeAspect="1"/>
          </p:cNvPicPr>
          <p:nvPr/>
        </p:nvPicPr>
        <p:blipFill>
          <a:blip r:embed="rId2"/>
          <a:stretch>
            <a:fillRect/>
          </a:stretch>
        </p:blipFill>
        <p:spPr>
          <a:xfrm>
            <a:off x="6247567" y="2831902"/>
            <a:ext cx="217646" cy="272058"/>
          </a:xfrm>
          <a:prstGeom prst="rect">
            <a:avLst/>
          </a:prstGeom>
        </p:spPr>
      </p:pic>
      <p:sp>
        <p:nvSpPr>
          <p:cNvPr id="9" name="Text 5"/>
          <p:cNvSpPr/>
          <p:nvPr/>
        </p:nvSpPr>
        <p:spPr>
          <a:xfrm>
            <a:off x="9915406" y="2341483"/>
            <a:ext cx="1913930" cy="239316"/>
          </a:xfrm>
          <a:prstGeom prst="rect">
            <a:avLst/>
          </a:prstGeom>
          <a:noFill/>
          <a:ln/>
        </p:spPr>
        <p:txBody>
          <a:bodyPr wrap="none" lIns="0" tIns="0" rIns="0" bIns="0" rtlCol="0" anchor="t"/>
          <a:lstStyle/>
          <a:p>
            <a:pPr algn="l" indent="0" marL="0">
              <a:lnSpc>
                <a:spcPts val="1850"/>
              </a:lnSpc>
              <a:buNone/>
            </a:pPr>
            <a:r>
              <a:rPr lang="en-US" sz="1500" b="1" dirty="0">
                <a:solidFill>
                  <a:srgbClr val="384653"/>
                </a:solidFill>
                <a:latin typeface="Barlow Bold" pitchFamily="34" charset="0"/>
                <a:ea typeface="Barlow Bold" pitchFamily="34" charset="-122"/>
                <a:cs typeface="Barlow Bold" pitchFamily="34" charset="-120"/>
              </a:rPr>
              <a:t>Model Deployment</a:t>
            </a:r>
            <a:endParaRPr lang="en-US" sz="1500" dirty="0"/>
          </a:p>
        </p:txBody>
      </p:sp>
      <p:sp>
        <p:nvSpPr>
          <p:cNvPr id="10" name="Text 6"/>
          <p:cNvSpPr/>
          <p:nvPr/>
        </p:nvSpPr>
        <p:spPr>
          <a:xfrm>
            <a:off x="9915406" y="2668072"/>
            <a:ext cx="4205883" cy="1396603"/>
          </a:xfrm>
          <a:prstGeom prst="rect">
            <a:avLst/>
          </a:prstGeom>
          <a:noFill/>
          <a:ln/>
        </p:spPr>
        <p:txBody>
          <a:bodyPr wrap="square" lIns="0" tIns="0" rIns="0" bIns="0" rtlCol="0" anchor="t"/>
          <a:lstStyle/>
          <a:p>
            <a:pPr algn="l" indent="0" marL="0">
              <a:lnSpc>
                <a:spcPts val="1800"/>
              </a:lnSpc>
              <a:buNone/>
            </a:pPr>
            <a:r>
              <a:rPr lang="en-US" sz="1100" dirty="0">
                <a:solidFill>
                  <a:srgbClr val="384653"/>
                </a:solidFill>
                <a:latin typeface="Montserrat" pitchFamily="34" charset="0"/>
                <a:ea typeface="Montserrat" pitchFamily="34" charset="-122"/>
                <a:cs typeface="Montserrat" pitchFamily="34" charset="-120"/>
              </a:rPr>
              <a:t>Deploy the model as a REST API or web application using frameworks like Flask or FastAPI. Make the model accessible for healthcare professionals to input patient data and receive predictions. Optionally, deploy to cloud platforms like Heroku, Google Cloud, or AWS to ensure scalability.</a:t>
            </a:r>
            <a:endParaRPr lang="en-US" sz="1100" dirty="0"/>
          </a:p>
        </p:txBody>
      </p:sp>
      <p:pic>
        <p:nvPicPr>
          <p:cNvPr id="11" name="Image 2" descr="preencoded.png">    </p:cNvPr>
          <p:cNvPicPr>
            <a:picLocks noChangeAspect="1"/>
          </p:cNvPicPr>
          <p:nvPr/>
        </p:nvPicPr>
        <p:blipFill>
          <a:blip r:embed="rId3"/>
          <a:stretch>
            <a:fillRect/>
          </a:stretch>
        </p:blipFill>
        <p:spPr>
          <a:xfrm>
            <a:off x="4933117" y="1950244"/>
            <a:ext cx="4764167" cy="4764167"/>
          </a:xfrm>
          <a:prstGeom prst="rect">
            <a:avLst/>
          </a:prstGeom>
        </p:spPr>
      </p:pic>
      <p:pic>
        <p:nvPicPr>
          <p:cNvPr id="12" name="Image 3" descr="preencoded.png">    </p:cNvPr>
          <p:cNvPicPr>
            <a:picLocks noChangeAspect="1"/>
          </p:cNvPicPr>
          <p:nvPr/>
        </p:nvPicPr>
        <p:blipFill>
          <a:blip r:embed="rId4"/>
          <a:stretch>
            <a:fillRect/>
          </a:stretch>
        </p:blipFill>
        <p:spPr>
          <a:xfrm>
            <a:off x="8570595" y="3237428"/>
            <a:ext cx="217646" cy="272058"/>
          </a:xfrm>
          <a:prstGeom prst="rect">
            <a:avLst/>
          </a:prstGeom>
        </p:spPr>
      </p:pic>
      <p:sp>
        <p:nvSpPr>
          <p:cNvPr id="13" name="Text 7"/>
          <p:cNvSpPr/>
          <p:nvPr/>
        </p:nvSpPr>
        <p:spPr>
          <a:xfrm>
            <a:off x="9915406" y="5065395"/>
            <a:ext cx="1913930" cy="239316"/>
          </a:xfrm>
          <a:prstGeom prst="rect">
            <a:avLst/>
          </a:prstGeom>
          <a:noFill/>
          <a:ln/>
        </p:spPr>
        <p:txBody>
          <a:bodyPr wrap="none" lIns="0" tIns="0" rIns="0" bIns="0" rtlCol="0" anchor="t"/>
          <a:lstStyle/>
          <a:p>
            <a:pPr algn="l" indent="0" marL="0">
              <a:lnSpc>
                <a:spcPts val="1850"/>
              </a:lnSpc>
              <a:buNone/>
            </a:pPr>
            <a:r>
              <a:rPr lang="en-US" sz="1500" b="1" dirty="0">
                <a:solidFill>
                  <a:srgbClr val="384653"/>
                </a:solidFill>
                <a:latin typeface="Barlow Bold" pitchFamily="34" charset="0"/>
                <a:ea typeface="Barlow Bold" pitchFamily="34" charset="-122"/>
                <a:cs typeface="Barlow Bold" pitchFamily="34" charset="-120"/>
              </a:rPr>
              <a:t>Model Monitoring</a:t>
            </a:r>
            <a:endParaRPr lang="en-US" sz="1500" dirty="0"/>
          </a:p>
        </p:txBody>
      </p:sp>
      <p:sp>
        <p:nvSpPr>
          <p:cNvPr id="14" name="Text 8"/>
          <p:cNvSpPr/>
          <p:nvPr/>
        </p:nvSpPr>
        <p:spPr>
          <a:xfrm>
            <a:off x="9915406" y="5391983"/>
            <a:ext cx="4205883" cy="931069"/>
          </a:xfrm>
          <a:prstGeom prst="rect">
            <a:avLst/>
          </a:prstGeom>
          <a:noFill/>
          <a:ln/>
        </p:spPr>
        <p:txBody>
          <a:bodyPr wrap="square" lIns="0" tIns="0" rIns="0" bIns="0" rtlCol="0" anchor="t"/>
          <a:lstStyle/>
          <a:p>
            <a:pPr algn="l" indent="0" marL="0">
              <a:lnSpc>
                <a:spcPts val="1800"/>
              </a:lnSpc>
              <a:buNone/>
            </a:pPr>
            <a:r>
              <a:rPr lang="en-US" sz="1100" dirty="0">
                <a:solidFill>
                  <a:srgbClr val="384653"/>
                </a:solidFill>
                <a:latin typeface="Montserrat" pitchFamily="34" charset="0"/>
                <a:ea typeface="Montserrat" pitchFamily="34" charset="-122"/>
                <a:cs typeface="Montserrat" pitchFamily="34" charset="-120"/>
              </a:rPr>
              <a:t>Set up continuous monitoring to detect model drift or performance degradation over time. Implement automated alerts for retraining or updating models based on incoming data or decreased accuracy.</a:t>
            </a:r>
            <a:endParaRPr lang="en-US" sz="1100" dirty="0"/>
          </a:p>
        </p:txBody>
      </p:sp>
      <p:pic>
        <p:nvPicPr>
          <p:cNvPr id="15" name="Image 4" descr="preencoded.png">    </p:cNvPr>
          <p:cNvPicPr>
            <a:picLocks noChangeAspect="1"/>
          </p:cNvPicPr>
          <p:nvPr/>
        </p:nvPicPr>
        <p:blipFill>
          <a:blip r:embed="rId5"/>
          <a:stretch>
            <a:fillRect/>
          </a:stretch>
        </p:blipFill>
        <p:spPr>
          <a:xfrm>
            <a:off x="4933117" y="1950244"/>
            <a:ext cx="4764167" cy="4764167"/>
          </a:xfrm>
          <a:prstGeom prst="rect">
            <a:avLst/>
          </a:prstGeom>
        </p:spPr>
      </p:pic>
      <p:pic>
        <p:nvPicPr>
          <p:cNvPr id="16" name="Image 5" descr="preencoded.png">    </p:cNvPr>
          <p:cNvPicPr>
            <a:picLocks noChangeAspect="1"/>
          </p:cNvPicPr>
          <p:nvPr/>
        </p:nvPicPr>
        <p:blipFill>
          <a:blip r:embed="rId6"/>
          <a:stretch>
            <a:fillRect/>
          </a:stretch>
        </p:blipFill>
        <p:spPr>
          <a:xfrm>
            <a:off x="8165068" y="5560457"/>
            <a:ext cx="217646" cy="272058"/>
          </a:xfrm>
          <a:prstGeom prst="rect">
            <a:avLst/>
          </a:prstGeom>
        </p:spPr>
      </p:pic>
      <p:sp>
        <p:nvSpPr>
          <p:cNvPr id="17" name="Text 9"/>
          <p:cNvSpPr/>
          <p:nvPr/>
        </p:nvSpPr>
        <p:spPr>
          <a:xfrm>
            <a:off x="2727960" y="5181838"/>
            <a:ext cx="1987034" cy="239316"/>
          </a:xfrm>
          <a:prstGeom prst="rect">
            <a:avLst/>
          </a:prstGeom>
          <a:noFill/>
          <a:ln/>
        </p:spPr>
        <p:txBody>
          <a:bodyPr wrap="none" lIns="0" tIns="0" rIns="0" bIns="0" rtlCol="0" anchor="t"/>
          <a:lstStyle/>
          <a:p>
            <a:pPr algn="r" indent="0" marL="0">
              <a:lnSpc>
                <a:spcPts val="1850"/>
              </a:lnSpc>
              <a:buNone/>
            </a:pPr>
            <a:r>
              <a:rPr lang="en-US" sz="1500" b="1" dirty="0">
                <a:solidFill>
                  <a:srgbClr val="384653"/>
                </a:solidFill>
                <a:latin typeface="Barlow Bold" pitchFamily="34" charset="0"/>
                <a:ea typeface="Barlow Bold" pitchFamily="34" charset="-122"/>
                <a:cs typeface="Barlow Bold" pitchFamily="34" charset="-120"/>
              </a:rPr>
              <a:t>Performance Reporting</a:t>
            </a:r>
            <a:endParaRPr lang="en-US" sz="1500" dirty="0"/>
          </a:p>
        </p:txBody>
      </p:sp>
      <p:sp>
        <p:nvSpPr>
          <p:cNvPr id="18" name="Text 10"/>
          <p:cNvSpPr/>
          <p:nvPr/>
        </p:nvSpPr>
        <p:spPr>
          <a:xfrm>
            <a:off x="509111" y="5508427"/>
            <a:ext cx="4205883" cy="698302"/>
          </a:xfrm>
          <a:prstGeom prst="rect">
            <a:avLst/>
          </a:prstGeom>
          <a:noFill/>
          <a:ln/>
        </p:spPr>
        <p:txBody>
          <a:bodyPr wrap="square" lIns="0" tIns="0" rIns="0" bIns="0" rtlCol="0" anchor="t"/>
          <a:lstStyle/>
          <a:p>
            <a:pPr algn="r" indent="0" marL="0">
              <a:lnSpc>
                <a:spcPts val="1800"/>
              </a:lnSpc>
              <a:buNone/>
            </a:pPr>
            <a:r>
              <a:rPr lang="en-US" sz="1100" dirty="0">
                <a:solidFill>
                  <a:srgbClr val="384653"/>
                </a:solidFill>
                <a:latin typeface="Montserrat" pitchFamily="34" charset="0"/>
                <a:ea typeface="Montserrat" pitchFamily="34" charset="-122"/>
                <a:cs typeface="Montserrat" pitchFamily="34" charset="-120"/>
              </a:rPr>
              <a:t>Generate periodic reports on model performance, making sure that the model continues to deliver accurate predictions over time.</a:t>
            </a:r>
            <a:endParaRPr lang="en-US" sz="1100" dirty="0"/>
          </a:p>
        </p:txBody>
      </p:sp>
      <p:pic>
        <p:nvPicPr>
          <p:cNvPr id="19" name="Image 6" descr="preencoded.png">    </p:cNvPr>
          <p:cNvPicPr>
            <a:picLocks noChangeAspect="1"/>
          </p:cNvPicPr>
          <p:nvPr/>
        </p:nvPicPr>
        <p:blipFill>
          <a:blip r:embed="rId7"/>
          <a:stretch>
            <a:fillRect/>
          </a:stretch>
        </p:blipFill>
        <p:spPr>
          <a:xfrm>
            <a:off x="4933117" y="1950244"/>
            <a:ext cx="4764167" cy="4764167"/>
          </a:xfrm>
          <a:prstGeom prst="rect">
            <a:avLst/>
          </a:prstGeom>
        </p:spPr>
      </p:pic>
      <p:pic>
        <p:nvPicPr>
          <p:cNvPr id="20" name="Image 7" descr="preencoded.png">    </p:cNvPr>
          <p:cNvPicPr>
            <a:picLocks noChangeAspect="1"/>
          </p:cNvPicPr>
          <p:nvPr/>
        </p:nvPicPr>
        <p:blipFill>
          <a:blip r:embed="rId8"/>
          <a:stretch>
            <a:fillRect/>
          </a:stretch>
        </p:blipFill>
        <p:spPr>
          <a:xfrm>
            <a:off x="5842040" y="5154930"/>
            <a:ext cx="217646" cy="272058"/>
          </a:xfrm>
          <a:prstGeom prst="rect">
            <a:avLst/>
          </a:prstGeom>
        </p:spPr>
      </p:pic>
      <p:sp>
        <p:nvSpPr>
          <p:cNvPr id="21" name="Text 11"/>
          <p:cNvSpPr/>
          <p:nvPr/>
        </p:nvSpPr>
        <p:spPr>
          <a:xfrm>
            <a:off x="509111" y="6932533"/>
            <a:ext cx="1913930" cy="239316"/>
          </a:xfrm>
          <a:prstGeom prst="rect">
            <a:avLst/>
          </a:prstGeom>
          <a:noFill/>
          <a:ln/>
        </p:spPr>
        <p:txBody>
          <a:bodyPr wrap="none" lIns="0" tIns="0" rIns="0" bIns="0" rtlCol="0" anchor="t"/>
          <a:lstStyle/>
          <a:p>
            <a:pPr algn="l" indent="0" marL="0">
              <a:lnSpc>
                <a:spcPts val="1850"/>
              </a:lnSpc>
              <a:buNone/>
            </a:pPr>
            <a:r>
              <a:rPr lang="en-US" sz="1500" b="1" dirty="0">
                <a:solidFill>
                  <a:srgbClr val="2E3C4E"/>
                </a:solidFill>
                <a:latin typeface="Barlow Bold" pitchFamily="34" charset="0"/>
                <a:ea typeface="Barlow Bold" pitchFamily="34" charset="-122"/>
                <a:cs typeface="Barlow Bold" pitchFamily="34" charset="-120"/>
              </a:rPr>
              <a:t>Deliverables:</a:t>
            </a:r>
            <a:endParaRPr lang="en-US" sz="1500" dirty="0"/>
          </a:p>
        </p:txBody>
      </p:sp>
      <p:sp>
        <p:nvSpPr>
          <p:cNvPr id="22" name="Text 12"/>
          <p:cNvSpPr/>
          <p:nvPr/>
        </p:nvSpPr>
        <p:spPr>
          <a:xfrm>
            <a:off x="509111" y="7389971"/>
            <a:ext cx="13612177" cy="23276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84653"/>
                </a:solidFill>
                <a:latin typeface="Montserrat" pitchFamily="34" charset="0"/>
                <a:ea typeface="Montserrat" pitchFamily="34" charset="-122"/>
                <a:cs typeface="Montserrat" pitchFamily="34" charset="-120"/>
              </a:rPr>
              <a:t>Deployed Predictive Model: A live predictive model deployed as a web service or API, capable of making real-time healthcare predictions.</a:t>
            </a:r>
            <a:endParaRPr lang="en-US" sz="1100" dirty="0"/>
          </a:p>
        </p:txBody>
      </p:sp>
      <p:sp>
        <p:nvSpPr>
          <p:cNvPr id="23" name="Text 13"/>
          <p:cNvSpPr/>
          <p:nvPr/>
        </p:nvSpPr>
        <p:spPr>
          <a:xfrm>
            <a:off x="509111" y="7673578"/>
            <a:ext cx="13612177" cy="23276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84653"/>
                </a:solidFill>
                <a:latin typeface="Montserrat" pitchFamily="34" charset="0"/>
                <a:ea typeface="Montserrat" pitchFamily="34" charset="-122"/>
                <a:cs typeface="Montserrat" pitchFamily="34" charset="-120"/>
              </a:rPr>
              <a:t>MLOps Report: A comprehensive report describing the tools and strategies used for managing the model lifecycle, including experiment tracking, deployment, and monitoring.</a:t>
            </a:r>
            <a:endParaRPr lang="en-US" sz="1100" dirty="0"/>
          </a:p>
        </p:txBody>
      </p:sp>
      <p:sp>
        <p:nvSpPr>
          <p:cNvPr id="24" name="Text 14"/>
          <p:cNvSpPr/>
          <p:nvPr/>
        </p:nvSpPr>
        <p:spPr>
          <a:xfrm>
            <a:off x="509111" y="7957185"/>
            <a:ext cx="13612177" cy="23276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84653"/>
                </a:solidFill>
                <a:latin typeface="Montserrat" pitchFamily="34" charset="0"/>
                <a:ea typeface="Montserrat" pitchFamily="34" charset="-122"/>
                <a:cs typeface="Montserrat" pitchFamily="34" charset="-120"/>
              </a:rPr>
              <a:t>Model Monitoring Setup: Documentation outlining the model monitoring processes and how performance is tracked and maintained.</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9842" y="646748"/>
            <a:ext cx="10824686" cy="601385"/>
          </a:xfrm>
          <a:prstGeom prst="rect">
            <a:avLst/>
          </a:prstGeom>
          <a:noFill/>
          <a:ln/>
        </p:spPr>
        <p:txBody>
          <a:bodyPr wrap="none" lIns="0" tIns="0" rIns="0" bIns="0" rtlCol="0" anchor="t"/>
          <a:lstStyle/>
          <a:p>
            <a:pPr algn="l" indent="0" marL="0">
              <a:lnSpc>
                <a:spcPts val="4700"/>
              </a:lnSpc>
              <a:buNone/>
            </a:pPr>
            <a:r>
              <a:rPr lang="en-US" sz="3750" b="1" dirty="0">
                <a:solidFill>
                  <a:srgbClr val="2E3C4E"/>
                </a:solidFill>
                <a:latin typeface="Barlow Bold" pitchFamily="34" charset="0"/>
                <a:ea typeface="Barlow Bold" pitchFamily="34" charset="-122"/>
                <a:cs typeface="Barlow Bold" pitchFamily="34" charset="-120"/>
              </a:rPr>
              <a:t>Milestone 5: Final Documentation and Presentation</a:t>
            </a:r>
            <a:endParaRPr lang="en-US" sz="3750" dirty="0"/>
          </a:p>
        </p:txBody>
      </p:sp>
      <p:sp>
        <p:nvSpPr>
          <p:cNvPr id="3" name="Text 1"/>
          <p:cNvSpPr/>
          <p:nvPr/>
        </p:nvSpPr>
        <p:spPr>
          <a:xfrm>
            <a:off x="639842" y="1522333"/>
            <a:ext cx="2405420" cy="300633"/>
          </a:xfrm>
          <a:prstGeom prst="rect">
            <a:avLst/>
          </a:prstGeom>
          <a:noFill/>
          <a:ln/>
        </p:spPr>
        <p:txBody>
          <a:bodyPr wrap="none" lIns="0" tIns="0" rIns="0" bIns="0" rtlCol="0" anchor="t"/>
          <a:lstStyle/>
          <a:p>
            <a:pPr algn="l" indent="0" marL="0">
              <a:lnSpc>
                <a:spcPts val="2350"/>
              </a:lnSpc>
              <a:buNone/>
            </a:pPr>
            <a:r>
              <a:rPr lang="en-US" sz="1850" b="1" dirty="0">
                <a:solidFill>
                  <a:srgbClr val="2E3C4E"/>
                </a:solidFill>
                <a:latin typeface="Barlow Bold" pitchFamily="34" charset="0"/>
                <a:ea typeface="Barlow Bold" pitchFamily="34" charset="-122"/>
                <a:cs typeface="Barlow Bold" pitchFamily="34" charset="-120"/>
              </a:rPr>
              <a:t>Objectives:</a:t>
            </a:r>
            <a:endParaRPr lang="en-US" sz="1850" dirty="0"/>
          </a:p>
        </p:txBody>
      </p:sp>
      <p:sp>
        <p:nvSpPr>
          <p:cNvPr id="4" name="Text 2"/>
          <p:cNvSpPr/>
          <p:nvPr/>
        </p:nvSpPr>
        <p:spPr>
          <a:xfrm>
            <a:off x="639842" y="2097167"/>
            <a:ext cx="13350716" cy="292418"/>
          </a:xfrm>
          <a:prstGeom prst="rect">
            <a:avLst/>
          </a:prstGeom>
          <a:noFill/>
          <a:ln/>
        </p:spPr>
        <p:txBody>
          <a:bodyPr wrap="none" lIns="0" tIns="0" rIns="0" bIns="0" rtlCol="0" anchor="t"/>
          <a:lstStyle/>
          <a:p>
            <a:pPr algn="l" indent="0" marL="0">
              <a:lnSpc>
                <a:spcPts val="2300"/>
              </a:lnSpc>
              <a:buNone/>
            </a:pPr>
            <a:r>
              <a:rPr lang="en-US" sz="1400" dirty="0">
                <a:solidFill>
                  <a:srgbClr val="384653"/>
                </a:solidFill>
                <a:latin typeface="Montserrat" pitchFamily="34" charset="0"/>
                <a:ea typeface="Montserrat" pitchFamily="34" charset="-122"/>
                <a:cs typeface="Montserrat" pitchFamily="34" charset="-120"/>
              </a:rPr>
              <a:t>Finalize the documentation and present the results to healthcare stakeholders, demonstrating the model's value.</a:t>
            </a:r>
            <a:endParaRPr lang="en-US" sz="1400" dirty="0"/>
          </a:p>
        </p:txBody>
      </p:sp>
      <p:sp>
        <p:nvSpPr>
          <p:cNvPr id="5" name="Text 3"/>
          <p:cNvSpPr/>
          <p:nvPr/>
        </p:nvSpPr>
        <p:spPr>
          <a:xfrm>
            <a:off x="639842" y="2777966"/>
            <a:ext cx="2405420" cy="300633"/>
          </a:xfrm>
          <a:prstGeom prst="rect">
            <a:avLst/>
          </a:prstGeom>
          <a:noFill/>
          <a:ln/>
        </p:spPr>
        <p:txBody>
          <a:bodyPr wrap="none" lIns="0" tIns="0" rIns="0" bIns="0" rtlCol="0" anchor="t"/>
          <a:lstStyle/>
          <a:p>
            <a:pPr algn="l" indent="0" marL="0">
              <a:lnSpc>
                <a:spcPts val="2350"/>
              </a:lnSpc>
              <a:buNone/>
            </a:pPr>
            <a:r>
              <a:rPr lang="en-US" sz="1850" b="1" dirty="0">
                <a:solidFill>
                  <a:srgbClr val="2E3C4E"/>
                </a:solidFill>
                <a:latin typeface="Barlow Bold" pitchFamily="34" charset="0"/>
                <a:ea typeface="Barlow Bold" pitchFamily="34" charset="-122"/>
                <a:cs typeface="Barlow Bold" pitchFamily="34" charset="-120"/>
              </a:rPr>
              <a:t>Final Report</a:t>
            </a:r>
            <a:endParaRPr lang="en-US" sz="1850" dirty="0"/>
          </a:p>
        </p:txBody>
      </p:sp>
      <p:sp>
        <p:nvSpPr>
          <p:cNvPr id="6" name="Text 4"/>
          <p:cNvSpPr/>
          <p:nvPr/>
        </p:nvSpPr>
        <p:spPr>
          <a:xfrm>
            <a:off x="639842" y="3261360"/>
            <a:ext cx="6452354" cy="58483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84653"/>
                </a:solidFill>
                <a:latin typeface="Montserrat" pitchFamily="34" charset="0"/>
                <a:ea typeface="Montserrat" pitchFamily="34" charset="-122"/>
                <a:cs typeface="Montserrat" pitchFamily="34" charset="-120"/>
              </a:rPr>
              <a:t>Summarize the entire project, including data collection, preprocessing, model development, and deployment.</a:t>
            </a:r>
            <a:endParaRPr lang="en-US" sz="1400" dirty="0"/>
          </a:p>
        </p:txBody>
      </p:sp>
      <p:sp>
        <p:nvSpPr>
          <p:cNvPr id="7" name="Text 5"/>
          <p:cNvSpPr/>
          <p:nvPr/>
        </p:nvSpPr>
        <p:spPr>
          <a:xfrm>
            <a:off x="639842" y="3910132"/>
            <a:ext cx="6452354" cy="58483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84653"/>
                </a:solidFill>
                <a:latin typeface="Montserrat" pitchFamily="34" charset="0"/>
                <a:ea typeface="Montserrat" pitchFamily="34" charset="-122"/>
                <a:cs typeface="Montserrat" pitchFamily="34" charset="-120"/>
              </a:rPr>
              <a:t>Discuss challenges faced during the project and key insights gained from the predictive model.</a:t>
            </a:r>
            <a:endParaRPr lang="en-US" sz="1400" dirty="0"/>
          </a:p>
        </p:txBody>
      </p:sp>
      <p:sp>
        <p:nvSpPr>
          <p:cNvPr id="8" name="Text 6"/>
          <p:cNvSpPr/>
          <p:nvPr/>
        </p:nvSpPr>
        <p:spPr>
          <a:xfrm>
            <a:off x="639842" y="4558903"/>
            <a:ext cx="6452354" cy="877253"/>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84653"/>
                </a:solidFill>
                <a:latin typeface="Montserrat" pitchFamily="34" charset="0"/>
                <a:ea typeface="Montserrat" pitchFamily="34" charset="-122"/>
                <a:cs typeface="Montserrat" pitchFamily="34" charset="-120"/>
              </a:rPr>
              <a:t>Provide recommendations for how healthcare professionals can integrate the model into their workflow to improve patient outcomes.</a:t>
            </a:r>
            <a:endParaRPr lang="en-US" sz="1400" dirty="0"/>
          </a:p>
        </p:txBody>
      </p:sp>
      <p:sp>
        <p:nvSpPr>
          <p:cNvPr id="9" name="Text 7"/>
          <p:cNvSpPr/>
          <p:nvPr/>
        </p:nvSpPr>
        <p:spPr>
          <a:xfrm>
            <a:off x="7545824" y="2777966"/>
            <a:ext cx="2405420" cy="300633"/>
          </a:xfrm>
          <a:prstGeom prst="rect">
            <a:avLst/>
          </a:prstGeom>
          <a:noFill/>
          <a:ln/>
        </p:spPr>
        <p:txBody>
          <a:bodyPr wrap="none" lIns="0" tIns="0" rIns="0" bIns="0" rtlCol="0" anchor="t"/>
          <a:lstStyle/>
          <a:p>
            <a:pPr algn="l" indent="0" marL="0">
              <a:lnSpc>
                <a:spcPts val="2350"/>
              </a:lnSpc>
              <a:buNone/>
            </a:pPr>
            <a:r>
              <a:rPr lang="en-US" sz="1850" b="1" dirty="0">
                <a:solidFill>
                  <a:srgbClr val="2E3C4E"/>
                </a:solidFill>
                <a:latin typeface="Barlow Bold" pitchFamily="34" charset="0"/>
                <a:ea typeface="Barlow Bold" pitchFamily="34" charset="-122"/>
                <a:cs typeface="Barlow Bold" pitchFamily="34" charset="-120"/>
              </a:rPr>
              <a:t>Final Presentation</a:t>
            </a:r>
            <a:endParaRPr lang="en-US" sz="1850" dirty="0"/>
          </a:p>
        </p:txBody>
      </p:sp>
      <p:sp>
        <p:nvSpPr>
          <p:cNvPr id="10" name="Text 8"/>
          <p:cNvSpPr/>
          <p:nvPr/>
        </p:nvSpPr>
        <p:spPr>
          <a:xfrm>
            <a:off x="7545824" y="3261360"/>
            <a:ext cx="6452354" cy="877253"/>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84653"/>
                </a:solidFill>
                <a:latin typeface="Montserrat" pitchFamily="34" charset="0"/>
                <a:ea typeface="Montserrat" pitchFamily="34" charset="-122"/>
                <a:cs typeface="Montserrat" pitchFamily="34" charset="-120"/>
              </a:rPr>
              <a:t>Create a concise and engaging presentation for healthcare stakeholders, showcasing the predictive model's functionality and real-world impact.</a:t>
            </a:r>
            <a:endParaRPr lang="en-US" sz="1400" dirty="0"/>
          </a:p>
        </p:txBody>
      </p:sp>
      <p:sp>
        <p:nvSpPr>
          <p:cNvPr id="11" name="Text 9"/>
          <p:cNvSpPr/>
          <p:nvPr/>
        </p:nvSpPr>
        <p:spPr>
          <a:xfrm>
            <a:off x="7545824" y="4202549"/>
            <a:ext cx="6452354" cy="58483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84653"/>
                </a:solidFill>
                <a:latin typeface="Montserrat" pitchFamily="34" charset="0"/>
                <a:ea typeface="Montserrat" pitchFamily="34" charset="-122"/>
                <a:cs typeface="Montserrat" pitchFamily="34" charset="-120"/>
              </a:rPr>
              <a:t>Discuss the model's ability to predict patient risk, identify trends in health data, and assist healthcare professionals in decision-making.</a:t>
            </a:r>
            <a:endParaRPr lang="en-US" sz="1400" dirty="0"/>
          </a:p>
        </p:txBody>
      </p:sp>
      <p:sp>
        <p:nvSpPr>
          <p:cNvPr id="12" name="Text 10"/>
          <p:cNvSpPr/>
          <p:nvPr/>
        </p:nvSpPr>
        <p:spPr>
          <a:xfrm>
            <a:off x="7545824" y="4851321"/>
            <a:ext cx="6452354" cy="58483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84653"/>
                </a:solidFill>
                <a:latin typeface="Montserrat" pitchFamily="34" charset="0"/>
                <a:ea typeface="Montserrat" pitchFamily="34" charset="-122"/>
                <a:cs typeface="Montserrat" pitchFamily="34" charset="-120"/>
              </a:rPr>
              <a:t>Highlight potential future improvements and how the model can evolve with more data and integration into healthcare systems.</a:t>
            </a:r>
            <a:endParaRPr lang="en-US" sz="1400" dirty="0"/>
          </a:p>
        </p:txBody>
      </p:sp>
      <p:sp>
        <p:nvSpPr>
          <p:cNvPr id="13" name="Text 11"/>
          <p:cNvSpPr/>
          <p:nvPr/>
        </p:nvSpPr>
        <p:spPr>
          <a:xfrm>
            <a:off x="639842" y="5774293"/>
            <a:ext cx="2405420" cy="300633"/>
          </a:xfrm>
          <a:prstGeom prst="rect">
            <a:avLst/>
          </a:prstGeom>
          <a:noFill/>
          <a:ln/>
        </p:spPr>
        <p:txBody>
          <a:bodyPr wrap="none" lIns="0" tIns="0" rIns="0" bIns="0" rtlCol="0" anchor="t"/>
          <a:lstStyle/>
          <a:p>
            <a:pPr algn="l" indent="0" marL="0">
              <a:lnSpc>
                <a:spcPts val="2350"/>
              </a:lnSpc>
              <a:buNone/>
            </a:pPr>
            <a:r>
              <a:rPr lang="en-US" sz="1850" b="1" dirty="0">
                <a:solidFill>
                  <a:srgbClr val="2E3C4E"/>
                </a:solidFill>
                <a:latin typeface="Barlow Bold" pitchFamily="34" charset="0"/>
                <a:ea typeface="Barlow Bold" pitchFamily="34" charset="-122"/>
                <a:cs typeface="Barlow Bold" pitchFamily="34" charset="-120"/>
              </a:rPr>
              <a:t>Deliverables:</a:t>
            </a:r>
            <a:endParaRPr lang="en-US" sz="1850" dirty="0"/>
          </a:p>
        </p:txBody>
      </p:sp>
      <p:sp>
        <p:nvSpPr>
          <p:cNvPr id="14" name="Text 12"/>
          <p:cNvSpPr/>
          <p:nvPr/>
        </p:nvSpPr>
        <p:spPr>
          <a:xfrm>
            <a:off x="639842" y="6349127"/>
            <a:ext cx="13350716" cy="58483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84653"/>
                </a:solidFill>
                <a:latin typeface="Montserrat" pitchFamily="34" charset="0"/>
                <a:ea typeface="Montserrat" pitchFamily="34" charset="-122"/>
                <a:cs typeface="Montserrat" pitchFamily="34" charset="-120"/>
              </a:rPr>
              <a:t>Final Project Report: A comprehensive document summarizing all aspects of the project, including the model's impact on healthcare outcomes.</a:t>
            </a:r>
            <a:endParaRPr lang="en-US" sz="1400" dirty="0"/>
          </a:p>
        </p:txBody>
      </p:sp>
      <p:sp>
        <p:nvSpPr>
          <p:cNvPr id="15" name="Text 13"/>
          <p:cNvSpPr/>
          <p:nvPr/>
        </p:nvSpPr>
        <p:spPr>
          <a:xfrm>
            <a:off x="639842" y="6997898"/>
            <a:ext cx="13350716" cy="584835"/>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84653"/>
                </a:solidFill>
                <a:latin typeface="Montserrat" pitchFamily="34" charset="0"/>
                <a:ea typeface="Montserrat" pitchFamily="34" charset="-122"/>
                <a:cs typeface="Montserrat" pitchFamily="34" charset="-120"/>
              </a:rPr>
              <a:t>Final Presentation: A visually engaging presentation suitable for healthcare stakeholders, demonstrating the model's functionality and business implications.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557808" y="950952"/>
            <a:ext cx="7746087" cy="524232"/>
          </a:xfrm>
          <a:prstGeom prst="rect">
            <a:avLst/>
          </a:prstGeom>
          <a:noFill/>
          <a:ln/>
        </p:spPr>
        <p:txBody>
          <a:bodyPr wrap="none" lIns="0" tIns="0" rIns="0" bIns="0" rtlCol="0" anchor="t"/>
          <a:lstStyle/>
          <a:p>
            <a:pPr algn="l" indent="0" marL="0">
              <a:lnSpc>
                <a:spcPts val="4100"/>
              </a:lnSpc>
              <a:buNone/>
            </a:pPr>
            <a:r>
              <a:rPr lang="en-US" sz="3300" b="1" dirty="0">
                <a:solidFill>
                  <a:srgbClr val="2E3C4E"/>
                </a:solidFill>
                <a:latin typeface="Barlow Bold" pitchFamily="34" charset="0"/>
                <a:ea typeface="Barlow Bold" pitchFamily="34" charset="-122"/>
                <a:cs typeface="Barlow Bold" pitchFamily="34" charset="-120"/>
              </a:rPr>
              <a:t>Final Milestones Summary and Conclusion</a:t>
            </a:r>
            <a:endParaRPr lang="en-US" sz="3300" dirty="0"/>
          </a:p>
        </p:txBody>
      </p:sp>
      <p:sp>
        <p:nvSpPr>
          <p:cNvPr id="4" name="Shape 1"/>
          <p:cNvSpPr/>
          <p:nvPr/>
        </p:nvSpPr>
        <p:spPr>
          <a:xfrm>
            <a:off x="557808" y="1714143"/>
            <a:ext cx="8028384" cy="3804285"/>
          </a:xfrm>
          <a:prstGeom prst="roundRect">
            <a:avLst>
              <a:gd name="adj" fmla="val 6284"/>
            </a:avLst>
          </a:prstGeom>
          <a:noFill/>
          <a:ln w="7620">
            <a:solidFill>
              <a:srgbClr val="000000">
                <a:alpha val="8000"/>
              </a:srgbClr>
            </a:solidFill>
            <a:prstDash val="solid"/>
          </a:ln>
        </p:spPr>
      </p:sp>
      <p:sp>
        <p:nvSpPr>
          <p:cNvPr id="5" name="Shape 2"/>
          <p:cNvSpPr/>
          <p:nvPr/>
        </p:nvSpPr>
        <p:spPr>
          <a:xfrm>
            <a:off x="565428" y="1721763"/>
            <a:ext cx="8013144" cy="461486"/>
          </a:xfrm>
          <a:prstGeom prst="rect">
            <a:avLst/>
          </a:prstGeom>
          <a:solidFill>
            <a:srgbClr val="FFFFFF">
              <a:alpha val="4000"/>
            </a:srgbClr>
          </a:solidFill>
          <a:ln/>
        </p:spPr>
      </p:sp>
      <p:sp>
        <p:nvSpPr>
          <p:cNvPr id="6" name="Text 3"/>
          <p:cNvSpPr/>
          <p:nvPr/>
        </p:nvSpPr>
        <p:spPr>
          <a:xfrm>
            <a:off x="724733" y="1824990"/>
            <a:ext cx="3684151" cy="255032"/>
          </a:xfrm>
          <a:prstGeom prst="rect">
            <a:avLst/>
          </a:prstGeom>
          <a:noFill/>
          <a:ln/>
        </p:spPr>
        <p:txBody>
          <a:bodyPr wrap="none" lIns="0" tIns="0" rIns="0" bIns="0" rtlCol="0" anchor="t"/>
          <a:lstStyle/>
          <a:p>
            <a:pPr algn="l" indent="0" marL="0">
              <a:lnSpc>
                <a:spcPts val="2000"/>
              </a:lnSpc>
              <a:buNone/>
            </a:pPr>
            <a:r>
              <a:rPr lang="en-US" sz="1250" b="1" dirty="0">
                <a:solidFill>
                  <a:srgbClr val="384653"/>
                </a:solidFill>
                <a:latin typeface="Montserrat" pitchFamily="34" charset="0"/>
                <a:ea typeface="Montserrat" pitchFamily="34" charset="-122"/>
                <a:cs typeface="Montserrat" pitchFamily="34" charset="-120"/>
              </a:rPr>
              <a:t>Milestone</a:t>
            </a:r>
            <a:endParaRPr lang="en-US" sz="1250" dirty="0"/>
          </a:p>
        </p:txBody>
      </p:sp>
      <p:sp>
        <p:nvSpPr>
          <p:cNvPr id="7" name="Text 4"/>
          <p:cNvSpPr/>
          <p:nvPr/>
        </p:nvSpPr>
        <p:spPr>
          <a:xfrm>
            <a:off x="4735116" y="1824990"/>
            <a:ext cx="3684151" cy="255032"/>
          </a:xfrm>
          <a:prstGeom prst="rect">
            <a:avLst/>
          </a:prstGeom>
          <a:noFill/>
          <a:ln/>
        </p:spPr>
        <p:txBody>
          <a:bodyPr wrap="none" lIns="0" tIns="0" rIns="0" bIns="0" rtlCol="0" anchor="t"/>
          <a:lstStyle/>
          <a:p>
            <a:pPr algn="l" indent="0" marL="0">
              <a:lnSpc>
                <a:spcPts val="2000"/>
              </a:lnSpc>
              <a:buNone/>
            </a:pPr>
            <a:r>
              <a:rPr lang="en-US" sz="1250" b="1" dirty="0">
                <a:solidFill>
                  <a:srgbClr val="384653"/>
                </a:solidFill>
                <a:latin typeface="Montserrat" pitchFamily="34" charset="0"/>
                <a:ea typeface="Montserrat" pitchFamily="34" charset="-122"/>
                <a:cs typeface="Montserrat" pitchFamily="34" charset="-120"/>
              </a:rPr>
              <a:t>Key Deliverables</a:t>
            </a:r>
            <a:endParaRPr lang="en-US" sz="1250" dirty="0"/>
          </a:p>
        </p:txBody>
      </p:sp>
      <p:sp>
        <p:nvSpPr>
          <p:cNvPr id="8" name="Shape 5"/>
          <p:cNvSpPr/>
          <p:nvPr/>
        </p:nvSpPr>
        <p:spPr>
          <a:xfrm>
            <a:off x="565428" y="2183249"/>
            <a:ext cx="8013144" cy="716518"/>
          </a:xfrm>
          <a:prstGeom prst="rect">
            <a:avLst/>
          </a:prstGeom>
          <a:solidFill>
            <a:srgbClr val="000000">
              <a:alpha val="4000"/>
            </a:srgbClr>
          </a:solidFill>
          <a:ln/>
        </p:spPr>
      </p:sp>
      <p:sp>
        <p:nvSpPr>
          <p:cNvPr id="9" name="Text 6"/>
          <p:cNvSpPr/>
          <p:nvPr/>
        </p:nvSpPr>
        <p:spPr>
          <a:xfrm>
            <a:off x="724733" y="2286476"/>
            <a:ext cx="3684151" cy="255032"/>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1. Data Collection, Exploration &amp; Preprocessing</a:t>
            </a:r>
            <a:endParaRPr lang="en-US" sz="1250" dirty="0"/>
          </a:p>
        </p:txBody>
      </p:sp>
      <p:sp>
        <p:nvSpPr>
          <p:cNvPr id="10" name="Text 7"/>
          <p:cNvSpPr/>
          <p:nvPr/>
        </p:nvSpPr>
        <p:spPr>
          <a:xfrm>
            <a:off x="4735116" y="2286476"/>
            <a:ext cx="3684151" cy="510064"/>
          </a:xfrm>
          <a:prstGeom prst="rect">
            <a:avLst/>
          </a:prstGeom>
          <a:noFill/>
          <a:ln/>
        </p:spPr>
        <p:txBody>
          <a:bodyPr wrap="squar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EDA Report, Interactive Visualizations, Cleaned Dataset</a:t>
            </a:r>
            <a:endParaRPr lang="en-US" sz="1250" dirty="0"/>
          </a:p>
        </p:txBody>
      </p:sp>
      <p:sp>
        <p:nvSpPr>
          <p:cNvPr id="11" name="Shape 8"/>
          <p:cNvSpPr/>
          <p:nvPr/>
        </p:nvSpPr>
        <p:spPr>
          <a:xfrm>
            <a:off x="565428" y="2899767"/>
            <a:ext cx="8013144" cy="716518"/>
          </a:xfrm>
          <a:prstGeom prst="rect">
            <a:avLst/>
          </a:prstGeom>
          <a:solidFill>
            <a:srgbClr val="FFFFFF">
              <a:alpha val="4000"/>
            </a:srgbClr>
          </a:solidFill>
          <a:ln/>
        </p:spPr>
      </p:sp>
      <p:sp>
        <p:nvSpPr>
          <p:cNvPr id="12" name="Text 9"/>
          <p:cNvSpPr/>
          <p:nvPr/>
        </p:nvSpPr>
        <p:spPr>
          <a:xfrm>
            <a:off x="724733" y="3002994"/>
            <a:ext cx="3684151" cy="510064"/>
          </a:xfrm>
          <a:prstGeom prst="rect">
            <a:avLst/>
          </a:prstGeom>
          <a:noFill/>
          <a:ln/>
        </p:spPr>
        <p:txBody>
          <a:bodyPr wrap="squar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2. Data Analysis, Visualization &amp; Feature Engineering</a:t>
            </a:r>
            <a:endParaRPr lang="en-US" sz="1250" dirty="0"/>
          </a:p>
        </p:txBody>
      </p:sp>
      <p:sp>
        <p:nvSpPr>
          <p:cNvPr id="13" name="Text 10"/>
          <p:cNvSpPr/>
          <p:nvPr/>
        </p:nvSpPr>
        <p:spPr>
          <a:xfrm>
            <a:off x="4735116" y="3002994"/>
            <a:ext cx="3684151" cy="510064"/>
          </a:xfrm>
          <a:prstGeom prst="rect">
            <a:avLst/>
          </a:prstGeom>
          <a:noFill/>
          <a:ln/>
        </p:spPr>
        <p:txBody>
          <a:bodyPr wrap="squar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Data Analysis Report, Visualizations of Health Trends, Feature Engineering Summary</a:t>
            </a:r>
            <a:endParaRPr lang="en-US" sz="1250" dirty="0"/>
          </a:p>
        </p:txBody>
      </p:sp>
      <p:sp>
        <p:nvSpPr>
          <p:cNvPr id="14" name="Shape 11"/>
          <p:cNvSpPr/>
          <p:nvPr/>
        </p:nvSpPr>
        <p:spPr>
          <a:xfrm>
            <a:off x="565428" y="3616285"/>
            <a:ext cx="8013144" cy="716518"/>
          </a:xfrm>
          <a:prstGeom prst="rect">
            <a:avLst/>
          </a:prstGeom>
          <a:solidFill>
            <a:srgbClr val="000000">
              <a:alpha val="4000"/>
            </a:srgbClr>
          </a:solidFill>
          <a:ln/>
        </p:spPr>
      </p:sp>
      <p:sp>
        <p:nvSpPr>
          <p:cNvPr id="15" name="Text 12"/>
          <p:cNvSpPr/>
          <p:nvPr/>
        </p:nvSpPr>
        <p:spPr>
          <a:xfrm>
            <a:off x="724733" y="3719513"/>
            <a:ext cx="3684151" cy="255032"/>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3. Model Development &amp; Optimization</a:t>
            </a:r>
            <a:endParaRPr lang="en-US" sz="1250" dirty="0"/>
          </a:p>
        </p:txBody>
      </p:sp>
      <p:sp>
        <p:nvSpPr>
          <p:cNvPr id="16" name="Text 13"/>
          <p:cNvSpPr/>
          <p:nvPr/>
        </p:nvSpPr>
        <p:spPr>
          <a:xfrm>
            <a:off x="4735116" y="3719513"/>
            <a:ext cx="3684151" cy="510064"/>
          </a:xfrm>
          <a:prstGeom prst="rect">
            <a:avLst/>
          </a:prstGeom>
          <a:noFill/>
          <a:ln/>
        </p:spPr>
        <p:txBody>
          <a:bodyPr wrap="squar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Model Evaluation Report, Model Code, Final Model</a:t>
            </a:r>
            <a:endParaRPr lang="en-US" sz="1250" dirty="0"/>
          </a:p>
        </p:txBody>
      </p:sp>
      <p:sp>
        <p:nvSpPr>
          <p:cNvPr id="17" name="Shape 14"/>
          <p:cNvSpPr/>
          <p:nvPr/>
        </p:nvSpPr>
        <p:spPr>
          <a:xfrm>
            <a:off x="565428" y="4332803"/>
            <a:ext cx="8013144" cy="716518"/>
          </a:xfrm>
          <a:prstGeom prst="rect">
            <a:avLst/>
          </a:prstGeom>
          <a:solidFill>
            <a:srgbClr val="FFFFFF">
              <a:alpha val="4000"/>
            </a:srgbClr>
          </a:solidFill>
          <a:ln/>
        </p:spPr>
      </p:sp>
      <p:sp>
        <p:nvSpPr>
          <p:cNvPr id="18" name="Text 15"/>
          <p:cNvSpPr/>
          <p:nvPr/>
        </p:nvSpPr>
        <p:spPr>
          <a:xfrm>
            <a:off x="724733" y="4436031"/>
            <a:ext cx="3684151" cy="255032"/>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4. MLOps, Deployment &amp; Monitoring</a:t>
            </a:r>
            <a:endParaRPr lang="en-US" sz="1250" dirty="0"/>
          </a:p>
        </p:txBody>
      </p:sp>
      <p:sp>
        <p:nvSpPr>
          <p:cNvPr id="19" name="Text 16"/>
          <p:cNvSpPr/>
          <p:nvPr/>
        </p:nvSpPr>
        <p:spPr>
          <a:xfrm>
            <a:off x="4735116" y="4436031"/>
            <a:ext cx="3684151" cy="510064"/>
          </a:xfrm>
          <a:prstGeom prst="rect">
            <a:avLst/>
          </a:prstGeom>
          <a:noFill/>
          <a:ln/>
        </p:spPr>
        <p:txBody>
          <a:bodyPr wrap="squar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Deployed Model, MLOps Report, Monitoring Setup</a:t>
            </a:r>
            <a:endParaRPr lang="en-US" sz="1250" dirty="0"/>
          </a:p>
        </p:txBody>
      </p:sp>
      <p:sp>
        <p:nvSpPr>
          <p:cNvPr id="20" name="Shape 17"/>
          <p:cNvSpPr/>
          <p:nvPr/>
        </p:nvSpPr>
        <p:spPr>
          <a:xfrm>
            <a:off x="565428" y="5049322"/>
            <a:ext cx="8013144" cy="461486"/>
          </a:xfrm>
          <a:prstGeom prst="rect">
            <a:avLst/>
          </a:prstGeom>
          <a:solidFill>
            <a:srgbClr val="000000">
              <a:alpha val="4000"/>
            </a:srgbClr>
          </a:solidFill>
          <a:ln/>
        </p:spPr>
      </p:sp>
      <p:sp>
        <p:nvSpPr>
          <p:cNvPr id="21" name="Text 18"/>
          <p:cNvSpPr/>
          <p:nvPr/>
        </p:nvSpPr>
        <p:spPr>
          <a:xfrm>
            <a:off x="724733" y="5152549"/>
            <a:ext cx="3684151" cy="255032"/>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5. Final Documentation &amp; Presentation</a:t>
            </a:r>
            <a:endParaRPr lang="en-US" sz="1250" dirty="0"/>
          </a:p>
        </p:txBody>
      </p:sp>
      <p:sp>
        <p:nvSpPr>
          <p:cNvPr id="22" name="Text 19"/>
          <p:cNvSpPr/>
          <p:nvPr/>
        </p:nvSpPr>
        <p:spPr>
          <a:xfrm>
            <a:off x="4735116" y="5152549"/>
            <a:ext cx="3684151" cy="255032"/>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Final Project Report, Final Presentation</a:t>
            </a:r>
            <a:endParaRPr lang="en-US" sz="1250" dirty="0"/>
          </a:p>
        </p:txBody>
      </p:sp>
      <p:sp>
        <p:nvSpPr>
          <p:cNvPr id="23" name="Text 20"/>
          <p:cNvSpPr/>
          <p:nvPr/>
        </p:nvSpPr>
        <p:spPr>
          <a:xfrm>
            <a:off x="557808" y="5757386"/>
            <a:ext cx="2097048" cy="262057"/>
          </a:xfrm>
          <a:prstGeom prst="rect">
            <a:avLst/>
          </a:prstGeom>
          <a:noFill/>
          <a:ln/>
        </p:spPr>
        <p:txBody>
          <a:bodyPr wrap="none" lIns="0" tIns="0" rIns="0" bIns="0" rtlCol="0" anchor="t"/>
          <a:lstStyle/>
          <a:p>
            <a:pPr algn="l" indent="0" marL="0">
              <a:lnSpc>
                <a:spcPts val="2050"/>
              </a:lnSpc>
              <a:buNone/>
            </a:pPr>
            <a:r>
              <a:rPr lang="en-US" sz="1650" b="1" dirty="0">
                <a:solidFill>
                  <a:srgbClr val="2E3C4E"/>
                </a:solidFill>
                <a:latin typeface="Barlow Bold" pitchFamily="34" charset="0"/>
                <a:ea typeface="Barlow Bold" pitchFamily="34" charset="-122"/>
                <a:cs typeface="Barlow Bold" pitchFamily="34" charset="-120"/>
              </a:rPr>
              <a:t>Conclusion:</a:t>
            </a:r>
            <a:endParaRPr lang="en-US" sz="1650" dirty="0"/>
          </a:p>
        </p:txBody>
      </p:sp>
      <p:sp>
        <p:nvSpPr>
          <p:cNvPr id="24" name="Text 21"/>
          <p:cNvSpPr/>
          <p:nvPr/>
        </p:nvSpPr>
        <p:spPr>
          <a:xfrm>
            <a:off x="557808" y="6258401"/>
            <a:ext cx="8028384" cy="1020128"/>
          </a:xfrm>
          <a:prstGeom prst="rect">
            <a:avLst/>
          </a:prstGeom>
          <a:noFill/>
          <a:ln/>
        </p:spPr>
        <p:txBody>
          <a:bodyPr wrap="squar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The Healthcare Predictive Analytics project leverages machine learning to predict patient risks and health outcomes, offering valuable insights that healthcare professionals can use for improving patient care. By focusing on data exploration, predictive modeling, and deployment, this project ensures the development of a functional and scalable system for healthcare decision-making.</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2025-05-10T14:18:19Z</dcterms:created>
  <dcterms:modified xsi:type="dcterms:W3CDTF">2025-05-10T14:18:19Z</dcterms:modified>
</cp:coreProperties>
</file>